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75" r:id="rId3"/>
    <p:sldId id="269" r:id="rId4"/>
    <p:sldId id="283" r:id="rId5"/>
    <p:sldId id="509" r:id="rId6"/>
    <p:sldId id="357" r:id="rId7"/>
    <p:sldId id="476" r:id="rId8"/>
    <p:sldId id="478" r:id="rId9"/>
    <p:sldId id="341" r:id="rId10"/>
    <p:sldId id="510" r:id="rId11"/>
    <p:sldId id="333" r:id="rId12"/>
    <p:sldId id="366" r:id="rId13"/>
    <p:sldId id="436" r:id="rId14"/>
    <p:sldId id="541" r:id="rId15"/>
    <p:sldId id="554" r:id="rId16"/>
    <p:sldId id="531" r:id="rId17"/>
    <p:sldId id="558" r:id="rId18"/>
    <p:sldId id="559" r:id="rId19"/>
    <p:sldId id="571" r:id="rId20"/>
    <p:sldId id="573" r:id="rId21"/>
    <p:sldId id="259" r:id="rId22"/>
    <p:sldId id="258" r:id="rId23"/>
    <p:sldId id="544" r:id="rId24"/>
    <p:sldId id="270" r:id="rId25"/>
    <p:sldId id="267" r:id="rId26"/>
    <p:sldId id="271" r:id="rId27"/>
    <p:sldId id="574" r:id="rId28"/>
    <p:sldId id="556" r:id="rId29"/>
    <p:sldId id="286" r:id="rId30"/>
    <p:sldId id="572" r:id="rId31"/>
    <p:sldId id="570" r:id="rId32"/>
    <p:sldId id="557" r:id="rId33"/>
    <p:sldId id="555" r:id="rId34"/>
    <p:sldId id="51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768E3-0FD0-45B9-B0FF-F9BEF38831F6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371CDBA-525F-446E-BAF7-F1900619FAEA}">
      <dgm:prSet phldrT="[Text]"/>
      <dgm:spPr/>
      <dgm:t>
        <a:bodyPr/>
        <a:lstStyle/>
        <a:p>
          <a:r>
            <a:rPr lang="en-US" dirty="0"/>
            <a:t>1.P</a:t>
          </a:r>
        </a:p>
      </dgm:t>
    </dgm:pt>
    <dgm:pt modelId="{356F206A-DA39-49DA-B9C2-2E72DB536BED}" type="parTrans" cxnId="{AA42E6CC-205E-4B68-AB1F-C54412D74DDD}">
      <dgm:prSet/>
      <dgm:spPr/>
      <dgm:t>
        <a:bodyPr/>
        <a:lstStyle/>
        <a:p>
          <a:endParaRPr lang="en-US"/>
        </a:p>
      </dgm:t>
    </dgm:pt>
    <dgm:pt modelId="{C261A9FC-B207-418C-A9A4-55AAC3F2EA40}" type="sibTrans" cxnId="{AA42E6CC-205E-4B68-AB1F-C54412D74DDD}">
      <dgm:prSet/>
      <dgm:spPr/>
      <dgm:t>
        <a:bodyPr/>
        <a:lstStyle/>
        <a:p>
          <a:endParaRPr lang="en-US"/>
        </a:p>
      </dgm:t>
    </dgm:pt>
    <dgm:pt modelId="{6122817C-5475-461E-82AC-3C30A867B1ED}">
      <dgm:prSet phldrT="[Text]"/>
      <dgm:spPr/>
      <dgm:t>
        <a:bodyPr/>
        <a:lstStyle/>
        <a:p>
          <a:r>
            <a:rPr lang="en-US" dirty="0"/>
            <a:t>2.P</a:t>
          </a:r>
        </a:p>
      </dgm:t>
    </dgm:pt>
    <dgm:pt modelId="{76E9D7D4-CF8C-4778-A8A0-AD6E94E770A8}" type="parTrans" cxnId="{6DDDD0F6-58C1-4B13-9B3B-56E62D738BF7}">
      <dgm:prSet/>
      <dgm:spPr/>
      <dgm:t>
        <a:bodyPr/>
        <a:lstStyle/>
        <a:p>
          <a:endParaRPr lang="en-US"/>
        </a:p>
      </dgm:t>
    </dgm:pt>
    <dgm:pt modelId="{78F20D19-4723-4D3F-81CF-B2035D1A21DA}" type="sibTrans" cxnId="{6DDDD0F6-58C1-4B13-9B3B-56E62D738BF7}">
      <dgm:prSet/>
      <dgm:spPr/>
      <dgm:t>
        <a:bodyPr/>
        <a:lstStyle/>
        <a:p>
          <a:endParaRPr lang="en-US"/>
        </a:p>
      </dgm:t>
    </dgm:pt>
    <dgm:pt modelId="{D7F8C6E5-2FE6-49CC-AAD6-A97CE6E02245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3.E</a:t>
          </a:r>
        </a:p>
      </dgm:t>
    </dgm:pt>
    <dgm:pt modelId="{F36995B4-6FBA-424A-BD14-EF07D4CECEAD}" type="parTrans" cxnId="{A195C09A-978D-4CF3-A04E-B87FF555B951}">
      <dgm:prSet/>
      <dgm:spPr/>
      <dgm:t>
        <a:bodyPr/>
        <a:lstStyle/>
        <a:p>
          <a:endParaRPr lang="en-US"/>
        </a:p>
      </dgm:t>
    </dgm:pt>
    <dgm:pt modelId="{BF2866D8-A108-4481-A3C7-5A7EF98AFDF6}" type="sibTrans" cxnId="{A195C09A-978D-4CF3-A04E-B87FF555B951}">
      <dgm:prSet/>
      <dgm:spPr/>
      <dgm:t>
        <a:bodyPr/>
        <a:lstStyle/>
        <a:p>
          <a:endParaRPr lang="en-US"/>
        </a:p>
      </dgm:t>
    </dgm:pt>
    <dgm:pt modelId="{9F576563-7095-4415-9AB2-A40561B9C047}">
      <dgm:prSet phldrT="[Text]"/>
      <dgm:spPr/>
      <dgm:t>
        <a:bodyPr/>
        <a:lstStyle/>
        <a:p>
          <a:r>
            <a:rPr lang="en-US" dirty="0"/>
            <a:t>4.P</a:t>
          </a:r>
        </a:p>
      </dgm:t>
    </dgm:pt>
    <dgm:pt modelId="{A51ECFE1-AEC9-4904-BC17-08FABCB1413D}" type="parTrans" cxnId="{5DD504FF-779B-4B0E-AE8C-EC274E852508}">
      <dgm:prSet/>
      <dgm:spPr/>
      <dgm:t>
        <a:bodyPr/>
        <a:lstStyle/>
        <a:p>
          <a:endParaRPr lang="en-US"/>
        </a:p>
      </dgm:t>
    </dgm:pt>
    <dgm:pt modelId="{66361882-9AF8-4551-B788-B1338EA31181}" type="sibTrans" cxnId="{5DD504FF-779B-4B0E-AE8C-EC274E852508}">
      <dgm:prSet/>
      <dgm:spPr/>
      <dgm:t>
        <a:bodyPr/>
        <a:lstStyle/>
        <a:p>
          <a:endParaRPr lang="en-US"/>
        </a:p>
      </dgm:t>
    </dgm:pt>
    <dgm:pt modelId="{B29DC895-3227-46D9-AADB-33B3F55B4D29}">
      <dgm:prSet phldrT="[Text]"/>
      <dgm:spPr/>
      <dgm:t>
        <a:bodyPr/>
        <a:lstStyle/>
        <a:p>
          <a:r>
            <a:rPr lang="en-US" dirty="0"/>
            <a:t>5.P</a:t>
          </a:r>
        </a:p>
      </dgm:t>
    </dgm:pt>
    <dgm:pt modelId="{8DEBB6AA-D38D-4128-8272-9A3FC9BF31D9}" type="parTrans" cxnId="{A30D0BE0-B357-4C1B-A192-107C74EBE2E4}">
      <dgm:prSet/>
      <dgm:spPr/>
      <dgm:t>
        <a:bodyPr/>
        <a:lstStyle/>
        <a:p>
          <a:endParaRPr lang="en-US"/>
        </a:p>
      </dgm:t>
    </dgm:pt>
    <dgm:pt modelId="{27EB8AE5-9055-4064-BDE5-7EEFD0829E3B}" type="sibTrans" cxnId="{A30D0BE0-B357-4C1B-A192-107C74EBE2E4}">
      <dgm:prSet/>
      <dgm:spPr/>
      <dgm:t>
        <a:bodyPr/>
        <a:lstStyle/>
        <a:p>
          <a:endParaRPr lang="en-US"/>
        </a:p>
      </dgm:t>
    </dgm:pt>
    <dgm:pt modelId="{E0BBFAB1-0D3B-4F84-94BB-CAE943BA608E}" type="pres">
      <dgm:prSet presAssocID="{289768E3-0FD0-45B9-B0FF-F9BEF38831F6}" presName="cycle" presStyleCnt="0">
        <dgm:presLayoutVars>
          <dgm:dir/>
          <dgm:resizeHandles val="exact"/>
        </dgm:presLayoutVars>
      </dgm:prSet>
      <dgm:spPr/>
    </dgm:pt>
    <dgm:pt modelId="{648616B0-D496-420C-80BB-2634D00E9B6E}" type="pres">
      <dgm:prSet presAssocID="{C371CDBA-525F-446E-BAF7-F1900619FAEA}" presName="node" presStyleLbl="node1" presStyleIdx="0" presStyleCnt="5">
        <dgm:presLayoutVars>
          <dgm:bulletEnabled val="1"/>
        </dgm:presLayoutVars>
      </dgm:prSet>
      <dgm:spPr/>
    </dgm:pt>
    <dgm:pt modelId="{0EDC20D8-0DB0-4568-B3DA-E42CF07D34D5}" type="pres">
      <dgm:prSet presAssocID="{C261A9FC-B207-418C-A9A4-55AAC3F2EA40}" presName="sibTrans" presStyleLbl="sibTrans2D1" presStyleIdx="0" presStyleCnt="5"/>
      <dgm:spPr/>
    </dgm:pt>
    <dgm:pt modelId="{75D3DED2-3AF3-4523-8F87-D07971B0A3E9}" type="pres">
      <dgm:prSet presAssocID="{C261A9FC-B207-418C-A9A4-55AAC3F2EA40}" presName="connectorText" presStyleLbl="sibTrans2D1" presStyleIdx="0" presStyleCnt="5"/>
      <dgm:spPr/>
    </dgm:pt>
    <dgm:pt modelId="{8DE10927-B3FB-452F-9CDB-F0C0CC1CDDFE}" type="pres">
      <dgm:prSet presAssocID="{6122817C-5475-461E-82AC-3C30A867B1ED}" presName="node" presStyleLbl="node1" presStyleIdx="1" presStyleCnt="5">
        <dgm:presLayoutVars>
          <dgm:bulletEnabled val="1"/>
        </dgm:presLayoutVars>
      </dgm:prSet>
      <dgm:spPr/>
    </dgm:pt>
    <dgm:pt modelId="{E0CDAA35-05DD-42F8-A364-F778E3577DA0}" type="pres">
      <dgm:prSet presAssocID="{78F20D19-4723-4D3F-81CF-B2035D1A21DA}" presName="sibTrans" presStyleLbl="sibTrans2D1" presStyleIdx="1" presStyleCnt="5"/>
      <dgm:spPr/>
    </dgm:pt>
    <dgm:pt modelId="{BE8005DB-9E29-48B2-8A99-62DAF6C9E11C}" type="pres">
      <dgm:prSet presAssocID="{78F20D19-4723-4D3F-81CF-B2035D1A21DA}" presName="connectorText" presStyleLbl="sibTrans2D1" presStyleIdx="1" presStyleCnt="5"/>
      <dgm:spPr/>
    </dgm:pt>
    <dgm:pt modelId="{B0312F0E-F253-44DA-996E-55A858A9E1B9}" type="pres">
      <dgm:prSet presAssocID="{D7F8C6E5-2FE6-49CC-AAD6-A97CE6E02245}" presName="node" presStyleLbl="node1" presStyleIdx="2" presStyleCnt="5" custRadScaleRad="97063" custRadScaleInc="983">
        <dgm:presLayoutVars>
          <dgm:bulletEnabled val="1"/>
        </dgm:presLayoutVars>
      </dgm:prSet>
      <dgm:spPr/>
    </dgm:pt>
    <dgm:pt modelId="{91C40C9E-4CE4-4A47-8A2F-837C5D30F8E7}" type="pres">
      <dgm:prSet presAssocID="{BF2866D8-A108-4481-A3C7-5A7EF98AFDF6}" presName="sibTrans" presStyleLbl="sibTrans2D1" presStyleIdx="2" presStyleCnt="5"/>
      <dgm:spPr/>
    </dgm:pt>
    <dgm:pt modelId="{748D47EC-2A07-4E8D-9B9B-D174D653627B}" type="pres">
      <dgm:prSet presAssocID="{BF2866D8-A108-4481-A3C7-5A7EF98AFDF6}" presName="connectorText" presStyleLbl="sibTrans2D1" presStyleIdx="2" presStyleCnt="5"/>
      <dgm:spPr/>
    </dgm:pt>
    <dgm:pt modelId="{7DF6E3D4-D71C-4F24-B159-1FDEBF6D0740}" type="pres">
      <dgm:prSet presAssocID="{9F576563-7095-4415-9AB2-A40561B9C047}" presName="node" presStyleLbl="node1" presStyleIdx="3" presStyleCnt="5">
        <dgm:presLayoutVars>
          <dgm:bulletEnabled val="1"/>
        </dgm:presLayoutVars>
      </dgm:prSet>
      <dgm:spPr/>
    </dgm:pt>
    <dgm:pt modelId="{74DD6961-30F7-45F7-A3E8-F1FF06E7CE24}" type="pres">
      <dgm:prSet presAssocID="{66361882-9AF8-4551-B788-B1338EA31181}" presName="sibTrans" presStyleLbl="sibTrans2D1" presStyleIdx="3" presStyleCnt="5"/>
      <dgm:spPr/>
    </dgm:pt>
    <dgm:pt modelId="{C7C99B92-611E-4782-AA63-67FE243D7C82}" type="pres">
      <dgm:prSet presAssocID="{66361882-9AF8-4551-B788-B1338EA31181}" presName="connectorText" presStyleLbl="sibTrans2D1" presStyleIdx="3" presStyleCnt="5"/>
      <dgm:spPr/>
    </dgm:pt>
    <dgm:pt modelId="{0864FE08-65A0-4F39-87DA-69DD635BD1D3}" type="pres">
      <dgm:prSet presAssocID="{B29DC895-3227-46D9-AADB-33B3F55B4D29}" presName="node" presStyleLbl="node1" presStyleIdx="4" presStyleCnt="5">
        <dgm:presLayoutVars>
          <dgm:bulletEnabled val="1"/>
        </dgm:presLayoutVars>
      </dgm:prSet>
      <dgm:spPr/>
    </dgm:pt>
    <dgm:pt modelId="{CEDA3777-B1D2-4BB0-B3ED-634A7A6B05DE}" type="pres">
      <dgm:prSet presAssocID="{27EB8AE5-9055-4064-BDE5-7EEFD0829E3B}" presName="sibTrans" presStyleLbl="sibTrans2D1" presStyleIdx="4" presStyleCnt="5"/>
      <dgm:spPr/>
    </dgm:pt>
    <dgm:pt modelId="{D1AB3F94-70CB-4156-B8D8-52A23099AA7C}" type="pres">
      <dgm:prSet presAssocID="{27EB8AE5-9055-4064-BDE5-7EEFD0829E3B}" presName="connectorText" presStyleLbl="sibTrans2D1" presStyleIdx="4" presStyleCnt="5"/>
      <dgm:spPr/>
    </dgm:pt>
  </dgm:ptLst>
  <dgm:cxnLst>
    <dgm:cxn modelId="{BE0CA50C-2848-481D-A44A-6E58EC6C5913}" type="presOf" srcId="{9F576563-7095-4415-9AB2-A40561B9C047}" destId="{7DF6E3D4-D71C-4F24-B159-1FDEBF6D0740}" srcOrd="0" destOrd="0" presId="urn:microsoft.com/office/officeart/2005/8/layout/cycle2"/>
    <dgm:cxn modelId="{2F1B000E-7CE2-4C6B-871C-EB5172F1871F}" type="presOf" srcId="{BF2866D8-A108-4481-A3C7-5A7EF98AFDF6}" destId="{748D47EC-2A07-4E8D-9B9B-D174D653627B}" srcOrd="1" destOrd="0" presId="urn:microsoft.com/office/officeart/2005/8/layout/cycle2"/>
    <dgm:cxn modelId="{5BEACB3A-7217-44F8-9B0B-14C540FBEB3A}" type="presOf" srcId="{C261A9FC-B207-418C-A9A4-55AAC3F2EA40}" destId="{75D3DED2-3AF3-4523-8F87-D07971B0A3E9}" srcOrd="1" destOrd="0" presId="urn:microsoft.com/office/officeart/2005/8/layout/cycle2"/>
    <dgm:cxn modelId="{CB6DD15E-CDB8-457B-A8B2-BB8242EAA7B8}" type="presOf" srcId="{6122817C-5475-461E-82AC-3C30A867B1ED}" destId="{8DE10927-B3FB-452F-9CDB-F0C0CC1CDDFE}" srcOrd="0" destOrd="0" presId="urn:microsoft.com/office/officeart/2005/8/layout/cycle2"/>
    <dgm:cxn modelId="{70248C62-53D1-4739-A598-487FDFF1C1B8}" type="presOf" srcId="{78F20D19-4723-4D3F-81CF-B2035D1A21DA}" destId="{E0CDAA35-05DD-42F8-A364-F778E3577DA0}" srcOrd="0" destOrd="0" presId="urn:microsoft.com/office/officeart/2005/8/layout/cycle2"/>
    <dgm:cxn modelId="{F0718B4A-A453-40BD-8643-B2D02BADF674}" type="presOf" srcId="{D7F8C6E5-2FE6-49CC-AAD6-A97CE6E02245}" destId="{B0312F0E-F253-44DA-996E-55A858A9E1B9}" srcOrd="0" destOrd="0" presId="urn:microsoft.com/office/officeart/2005/8/layout/cycle2"/>
    <dgm:cxn modelId="{0508EF4B-8886-46D5-953E-F8C44EA694B7}" type="presOf" srcId="{C261A9FC-B207-418C-A9A4-55AAC3F2EA40}" destId="{0EDC20D8-0DB0-4568-B3DA-E42CF07D34D5}" srcOrd="0" destOrd="0" presId="urn:microsoft.com/office/officeart/2005/8/layout/cycle2"/>
    <dgm:cxn modelId="{48B5AF4C-0B4F-474E-AF06-8D7B5FF3C1E4}" type="presOf" srcId="{66361882-9AF8-4551-B788-B1338EA31181}" destId="{74DD6961-30F7-45F7-A3E8-F1FF06E7CE24}" srcOrd="0" destOrd="0" presId="urn:microsoft.com/office/officeart/2005/8/layout/cycle2"/>
    <dgm:cxn modelId="{35EA2471-E258-4802-9E3D-EA61EEA34489}" type="presOf" srcId="{289768E3-0FD0-45B9-B0FF-F9BEF38831F6}" destId="{E0BBFAB1-0D3B-4F84-94BB-CAE943BA608E}" srcOrd="0" destOrd="0" presId="urn:microsoft.com/office/officeart/2005/8/layout/cycle2"/>
    <dgm:cxn modelId="{512C8075-D6AC-494D-ACB6-4B996457CB39}" type="presOf" srcId="{BF2866D8-A108-4481-A3C7-5A7EF98AFDF6}" destId="{91C40C9E-4CE4-4A47-8A2F-837C5D30F8E7}" srcOrd="0" destOrd="0" presId="urn:microsoft.com/office/officeart/2005/8/layout/cycle2"/>
    <dgm:cxn modelId="{D022637D-7904-47B1-A89D-7F6AECA67CB8}" type="presOf" srcId="{B29DC895-3227-46D9-AADB-33B3F55B4D29}" destId="{0864FE08-65A0-4F39-87DA-69DD635BD1D3}" srcOrd="0" destOrd="0" presId="urn:microsoft.com/office/officeart/2005/8/layout/cycle2"/>
    <dgm:cxn modelId="{FB5D6E82-5E67-467B-8390-A14F02BD6146}" type="presOf" srcId="{27EB8AE5-9055-4064-BDE5-7EEFD0829E3B}" destId="{D1AB3F94-70CB-4156-B8D8-52A23099AA7C}" srcOrd="1" destOrd="0" presId="urn:microsoft.com/office/officeart/2005/8/layout/cycle2"/>
    <dgm:cxn modelId="{8D72C391-06EE-4630-BBB2-D007652D76AE}" type="presOf" srcId="{66361882-9AF8-4551-B788-B1338EA31181}" destId="{C7C99B92-611E-4782-AA63-67FE243D7C82}" srcOrd="1" destOrd="0" presId="urn:microsoft.com/office/officeart/2005/8/layout/cycle2"/>
    <dgm:cxn modelId="{A195C09A-978D-4CF3-A04E-B87FF555B951}" srcId="{289768E3-0FD0-45B9-B0FF-F9BEF38831F6}" destId="{D7F8C6E5-2FE6-49CC-AAD6-A97CE6E02245}" srcOrd="2" destOrd="0" parTransId="{F36995B4-6FBA-424A-BD14-EF07D4CECEAD}" sibTransId="{BF2866D8-A108-4481-A3C7-5A7EF98AFDF6}"/>
    <dgm:cxn modelId="{09D914A1-6C71-4169-9C84-52B9630546EF}" type="presOf" srcId="{78F20D19-4723-4D3F-81CF-B2035D1A21DA}" destId="{BE8005DB-9E29-48B2-8A99-62DAF6C9E11C}" srcOrd="1" destOrd="0" presId="urn:microsoft.com/office/officeart/2005/8/layout/cycle2"/>
    <dgm:cxn modelId="{FE9FE8C2-7DD8-47CB-BC29-C935900690CC}" type="presOf" srcId="{27EB8AE5-9055-4064-BDE5-7EEFD0829E3B}" destId="{CEDA3777-B1D2-4BB0-B3ED-634A7A6B05DE}" srcOrd="0" destOrd="0" presId="urn:microsoft.com/office/officeart/2005/8/layout/cycle2"/>
    <dgm:cxn modelId="{AA42E6CC-205E-4B68-AB1F-C54412D74DDD}" srcId="{289768E3-0FD0-45B9-B0FF-F9BEF38831F6}" destId="{C371CDBA-525F-446E-BAF7-F1900619FAEA}" srcOrd="0" destOrd="0" parTransId="{356F206A-DA39-49DA-B9C2-2E72DB536BED}" sibTransId="{C261A9FC-B207-418C-A9A4-55AAC3F2EA40}"/>
    <dgm:cxn modelId="{A93B3BD4-850E-4D60-BCB9-B871D84F0769}" type="presOf" srcId="{C371CDBA-525F-446E-BAF7-F1900619FAEA}" destId="{648616B0-D496-420C-80BB-2634D00E9B6E}" srcOrd="0" destOrd="0" presId="urn:microsoft.com/office/officeart/2005/8/layout/cycle2"/>
    <dgm:cxn modelId="{A30D0BE0-B357-4C1B-A192-107C74EBE2E4}" srcId="{289768E3-0FD0-45B9-B0FF-F9BEF38831F6}" destId="{B29DC895-3227-46D9-AADB-33B3F55B4D29}" srcOrd="4" destOrd="0" parTransId="{8DEBB6AA-D38D-4128-8272-9A3FC9BF31D9}" sibTransId="{27EB8AE5-9055-4064-BDE5-7EEFD0829E3B}"/>
    <dgm:cxn modelId="{6DDDD0F6-58C1-4B13-9B3B-56E62D738BF7}" srcId="{289768E3-0FD0-45B9-B0FF-F9BEF38831F6}" destId="{6122817C-5475-461E-82AC-3C30A867B1ED}" srcOrd="1" destOrd="0" parTransId="{76E9D7D4-CF8C-4778-A8A0-AD6E94E770A8}" sibTransId="{78F20D19-4723-4D3F-81CF-B2035D1A21DA}"/>
    <dgm:cxn modelId="{5DD504FF-779B-4B0E-AE8C-EC274E852508}" srcId="{289768E3-0FD0-45B9-B0FF-F9BEF38831F6}" destId="{9F576563-7095-4415-9AB2-A40561B9C047}" srcOrd="3" destOrd="0" parTransId="{A51ECFE1-AEC9-4904-BC17-08FABCB1413D}" sibTransId="{66361882-9AF8-4551-B788-B1338EA31181}"/>
    <dgm:cxn modelId="{C6552404-CAF5-433D-8F34-E16B5777843A}" type="presParOf" srcId="{E0BBFAB1-0D3B-4F84-94BB-CAE943BA608E}" destId="{648616B0-D496-420C-80BB-2634D00E9B6E}" srcOrd="0" destOrd="0" presId="urn:microsoft.com/office/officeart/2005/8/layout/cycle2"/>
    <dgm:cxn modelId="{613D5321-1575-4080-A8C6-FD6CCC162476}" type="presParOf" srcId="{E0BBFAB1-0D3B-4F84-94BB-CAE943BA608E}" destId="{0EDC20D8-0DB0-4568-B3DA-E42CF07D34D5}" srcOrd="1" destOrd="0" presId="urn:microsoft.com/office/officeart/2005/8/layout/cycle2"/>
    <dgm:cxn modelId="{E121DBEE-5E04-43DF-8534-7DD41E2D77FC}" type="presParOf" srcId="{0EDC20D8-0DB0-4568-B3DA-E42CF07D34D5}" destId="{75D3DED2-3AF3-4523-8F87-D07971B0A3E9}" srcOrd="0" destOrd="0" presId="urn:microsoft.com/office/officeart/2005/8/layout/cycle2"/>
    <dgm:cxn modelId="{0AC9B1AF-AD56-4416-880D-B415B43E6A67}" type="presParOf" srcId="{E0BBFAB1-0D3B-4F84-94BB-CAE943BA608E}" destId="{8DE10927-B3FB-452F-9CDB-F0C0CC1CDDFE}" srcOrd="2" destOrd="0" presId="urn:microsoft.com/office/officeart/2005/8/layout/cycle2"/>
    <dgm:cxn modelId="{FE0FA16B-853F-4D66-AF1F-EB85CE28F4DD}" type="presParOf" srcId="{E0BBFAB1-0D3B-4F84-94BB-CAE943BA608E}" destId="{E0CDAA35-05DD-42F8-A364-F778E3577DA0}" srcOrd="3" destOrd="0" presId="urn:microsoft.com/office/officeart/2005/8/layout/cycle2"/>
    <dgm:cxn modelId="{456D2440-2596-4311-AD0B-40A6C53287AE}" type="presParOf" srcId="{E0CDAA35-05DD-42F8-A364-F778E3577DA0}" destId="{BE8005DB-9E29-48B2-8A99-62DAF6C9E11C}" srcOrd="0" destOrd="0" presId="urn:microsoft.com/office/officeart/2005/8/layout/cycle2"/>
    <dgm:cxn modelId="{7935B8C9-046B-4E07-956C-A2A8B6721CC8}" type="presParOf" srcId="{E0BBFAB1-0D3B-4F84-94BB-CAE943BA608E}" destId="{B0312F0E-F253-44DA-996E-55A858A9E1B9}" srcOrd="4" destOrd="0" presId="urn:microsoft.com/office/officeart/2005/8/layout/cycle2"/>
    <dgm:cxn modelId="{C9682AEC-39D6-4AC4-AA4E-093344FC0F42}" type="presParOf" srcId="{E0BBFAB1-0D3B-4F84-94BB-CAE943BA608E}" destId="{91C40C9E-4CE4-4A47-8A2F-837C5D30F8E7}" srcOrd="5" destOrd="0" presId="urn:microsoft.com/office/officeart/2005/8/layout/cycle2"/>
    <dgm:cxn modelId="{A6618AD9-DC1E-4579-9AEC-F4E4D53E5828}" type="presParOf" srcId="{91C40C9E-4CE4-4A47-8A2F-837C5D30F8E7}" destId="{748D47EC-2A07-4E8D-9B9B-D174D653627B}" srcOrd="0" destOrd="0" presId="urn:microsoft.com/office/officeart/2005/8/layout/cycle2"/>
    <dgm:cxn modelId="{A6462403-A94B-4B21-9B28-A2F52A91C377}" type="presParOf" srcId="{E0BBFAB1-0D3B-4F84-94BB-CAE943BA608E}" destId="{7DF6E3D4-D71C-4F24-B159-1FDEBF6D0740}" srcOrd="6" destOrd="0" presId="urn:microsoft.com/office/officeart/2005/8/layout/cycle2"/>
    <dgm:cxn modelId="{9686033E-841B-4B8A-999B-1787A78DFCB3}" type="presParOf" srcId="{E0BBFAB1-0D3B-4F84-94BB-CAE943BA608E}" destId="{74DD6961-30F7-45F7-A3E8-F1FF06E7CE24}" srcOrd="7" destOrd="0" presId="urn:microsoft.com/office/officeart/2005/8/layout/cycle2"/>
    <dgm:cxn modelId="{73A2C055-028E-4DC3-BD3E-25ED7F321228}" type="presParOf" srcId="{74DD6961-30F7-45F7-A3E8-F1FF06E7CE24}" destId="{C7C99B92-611E-4782-AA63-67FE243D7C82}" srcOrd="0" destOrd="0" presId="urn:microsoft.com/office/officeart/2005/8/layout/cycle2"/>
    <dgm:cxn modelId="{5241EA5F-7327-41F5-A902-A5A5C52987E6}" type="presParOf" srcId="{E0BBFAB1-0D3B-4F84-94BB-CAE943BA608E}" destId="{0864FE08-65A0-4F39-87DA-69DD635BD1D3}" srcOrd="8" destOrd="0" presId="urn:microsoft.com/office/officeart/2005/8/layout/cycle2"/>
    <dgm:cxn modelId="{CA8786AB-1769-470E-AB59-F24813FBF140}" type="presParOf" srcId="{E0BBFAB1-0D3B-4F84-94BB-CAE943BA608E}" destId="{CEDA3777-B1D2-4BB0-B3ED-634A7A6B05DE}" srcOrd="9" destOrd="0" presId="urn:microsoft.com/office/officeart/2005/8/layout/cycle2"/>
    <dgm:cxn modelId="{12C6FB3F-B174-4406-83DB-692E0AA14D14}" type="presParOf" srcId="{CEDA3777-B1D2-4BB0-B3ED-634A7A6B05DE}" destId="{D1AB3F94-70CB-4156-B8D8-52A23099AA7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E0FA8B-F499-4A8A-9759-A3AFE5B587B1}" type="doc">
      <dgm:prSet loTypeId="urn:microsoft.com/office/officeart/2005/8/layout/cycle2" loCatId="cycle" qsTypeId="urn:microsoft.com/office/officeart/2005/8/quickstyle/simple1" qsCatId="simple" csTypeId="urn:microsoft.com/office/officeart/2005/8/colors/colorful1#24" csCatId="colorful" phldr="1"/>
      <dgm:spPr/>
      <dgm:t>
        <a:bodyPr/>
        <a:lstStyle/>
        <a:p>
          <a:endParaRPr lang="id-ID"/>
        </a:p>
      </dgm:t>
    </dgm:pt>
    <dgm:pt modelId="{74BBD361-1293-48D9-A620-6C24DCFB90AD}">
      <dgm:prSet phldrT="[Text]"/>
      <dgm:spPr/>
      <dgm:t>
        <a:bodyPr/>
        <a:lstStyle/>
        <a:p>
          <a:r>
            <a:rPr lang="en-US" b="1"/>
            <a:t>E</a:t>
          </a:r>
          <a:endParaRPr lang="id-ID" b="1" dirty="0"/>
        </a:p>
      </dgm:t>
    </dgm:pt>
    <dgm:pt modelId="{A0450466-B399-4B4B-8877-D892ED82412B}" type="parTrans" cxnId="{2499F9FE-0685-4F5E-9C6E-FA05CAC4A25B}">
      <dgm:prSet/>
      <dgm:spPr/>
      <dgm:t>
        <a:bodyPr/>
        <a:lstStyle/>
        <a:p>
          <a:endParaRPr lang="id-ID"/>
        </a:p>
      </dgm:t>
    </dgm:pt>
    <dgm:pt modelId="{64A407CF-5327-43C6-AADD-A928D112110F}" type="sibTrans" cxnId="{2499F9FE-0685-4F5E-9C6E-FA05CAC4A25B}">
      <dgm:prSet/>
      <dgm:spPr/>
      <dgm:t>
        <a:bodyPr/>
        <a:lstStyle/>
        <a:p>
          <a:endParaRPr lang="id-ID"/>
        </a:p>
      </dgm:t>
    </dgm:pt>
    <dgm:pt modelId="{F452EC4D-75A7-4344-A7A7-3684FF242966}">
      <dgm:prSet phldrT="[Text]"/>
      <dgm:spPr/>
      <dgm:t>
        <a:bodyPr/>
        <a:lstStyle/>
        <a:p>
          <a:r>
            <a:rPr lang="en-US" b="1"/>
            <a:t>P</a:t>
          </a:r>
          <a:endParaRPr lang="id-ID" b="1"/>
        </a:p>
      </dgm:t>
    </dgm:pt>
    <dgm:pt modelId="{9874EA22-FEC5-4367-95CF-99E235F1322B}" type="sibTrans" cxnId="{FE3A50E0-E9A5-4AA3-B69B-8EBE3C51501F}">
      <dgm:prSet/>
      <dgm:spPr>
        <a:solidFill>
          <a:srgbClr val="FFFF00"/>
        </a:solidFill>
      </dgm:spPr>
      <dgm:t>
        <a:bodyPr/>
        <a:lstStyle/>
        <a:p>
          <a:endParaRPr lang="id-ID"/>
        </a:p>
      </dgm:t>
    </dgm:pt>
    <dgm:pt modelId="{F5E590B7-5144-4F36-BA82-CE7C21A1D7B7}" type="parTrans" cxnId="{FE3A50E0-E9A5-4AA3-B69B-8EBE3C51501F}">
      <dgm:prSet/>
      <dgm:spPr/>
      <dgm:t>
        <a:bodyPr/>
        <a:lstStyle/>
        <a:p>
          <a:endParaRPr lang="id-ID"/>
        </a:p>
      </dgm:t>
    </dgm:pt>
    <dgm:pt modelId="{8FF6B4CF-1F51-43D1-8B61-A101FD54A7FC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/>
            <a:t>P</a:t>
          </a:r>
          <a:endParaRPr lang="id-ID" b="1" dirty="0"/>
        </a:p>
      </dgm:t>
    </dgm:pt>
    <dgm:pt modelId="{EA792273-AEB6-4399-A0F9-06EAF263DEAC}" type="sibTrans" cxnId="{F31B271A-191D-4415-B534-79505551D9F8}">
      <dgm:prSet/>
      <dgm:spPr/>
      <dgm:t>
        <a:bodyPr/>
        <a:lstStyle/>
        <a:p>
          <a:endParaRPr lang="id-ID"/>
        </a:p>
      </dgm:t>
    </dgm:pt>
    <dgm:pt modelId="{2D4B2887-81C6-4961-A78B-D8D16F0F9269}" type="parTrans" cxnId="{F31B271A-191D-4415-B534-79505551D9F8}">
      <dgm:prSet/>
      <dgm:spPr/>
      <dgm:t>
        <a:bodyPr/>
        <a:lstStyle/>
        <a:p>
          <a:endParaRPr lang="id-ID"/>
        </a:p>
      </dgm:t>
    </dgm:pt>
    <dgm:pt modelId="{B5FAEBA5-EB0A-41D7-8EDB-1262AD29EFFE}" type="pres">
      <dgm:prSet presAssocID="{B6E0FA8B-F499-4A8A-9759-A3AFE5B587B1}" presName="cycle" presStyleCnt="0">
        <dgm:presLayoutVars>
          <dgm:dir/>
          <dgm:resizeHandles val="exact"/>
        </dgm:presLayoutVars>
      </dgm:prSet>
      <dgm:spPr/>
    </dgm:pt>
    <dgm:pt modelId="{F0BBF4D8-0024-4083-803D-F0A1128EDCFD}" type="pres">
      <dgm:prSet presAssocID="{74BBD361-1293-48D9-A620-6C24DCFB90AD}" presName="node" presStyleLbl="node1" presStyleIdx="0" presStyleCnt="3">
        <dgm:presLayoutVars>
          <dgm:bulletEnabled val="1"/>
        </dgm:presLayoutVars>
      </dgm:prSet>
      <dgm:spPr/>
    </dgm:pt>
    <dgm:pt modelId="{F9322762-D512-4CF5-81BC-9ABF2A4056E6}" type="pres">
      <dgm:prSet presAssocID="{64A407CF-5327-43C6-AADD-A928D112110F}" presName="sibTrans" presStyleLbl="sibTrans2D1" presStyleIdx="0" presStyleCnt="3"/>
      <dgm:spPr/>
    </dgm:pt>
    <dgm:pt modelId="{899A9945-D857-4257-8BCC-B27A6EEB0390}" type="pres">
      <dgm:prSet presAssocID="{64A407CF-5327-43C6-AADD-A928D112110F}" presName="connectorText" presStyleLbl="sibTrans2D1" presStyleIdx="0" presStyleCnt="3"/>
      <dgm:spPr/>
    </dgm:pt>
    <dgm:pt modelId="{F86CEC1C-0217-4501-B3A2-A6C8E2711CED}" type="pres">
      <dgm:prSet presAssocID="{8FF6B4CF-1F51-43D1-8B61-A101FD54A7FC}" presName="node" presStyleLbl="node1" presStyleIdx="1" presStyleCnt="3">
        <dgm:presLayoutVars>
          <dgm:bulletEnabled val="1"/>
        </dgm:presLayoutVars>
      </dgm:prSet>
      <dgm:spPr/>
    </dgm:pt>
    <dgm:pt modelId="{C9E08522-8348-49DA-B318-0F2B64B8005E}" type="pres">
      <dgm:prSet presAssocID="{EA792273-AEB6-4399-A0F9-06EAF263DEAC}" presName="sibTrans" presStyleLbl="sibTrans2D1" presStyleIdx="1" presStyleCnt="3"/>
      <dgm:spPr/>
    </dgm:pt>
    <dgm:pt modelId="{9C75150F-32B2-448A-8267-1C341123FA99}" type="pres">
      <dgm:prSet presAssocID="{EA792273-AEB6-4399-A0F9-06EAF263DEAC}" presName="connectorText" presStyleLbl="sibTrans2D1" presStyleIdx="1" presStyleCnt="3"/>
      <dgm:spPr/>
    </dgm:pt>
    <dgm:pt modelId="{7E758776-BE7E-413B-9C6D-D6E099DCC822}" type="pres">
      <dgm:prSet presAssocID="{F452EC4D-75A7-4344-A7A7-3684FF242966}" presName="node" presStyleLbl="node1" presStyleIdx="2" presStyleCnt="3">
        <dgm:presLayoutVars>
          <dgm:bulletEnabled val="1"/>
        </dgm:presLayoutVars>
      </dgm:prSet>
      <dgm:spPr/>
    </dgm:pt>
    <dgm:pt modelId="{7FBCC5B1-9F98-4B01-8F80-AA496C2B1E11}" type="pres">
      <dgm:prSet presAssocID="{9874EA22-FEC5-4367-95CF-99E235F1322B}" presName="sibTrans" presStyleLbl="sibTrans2D1" presStyleIdx="2" presStyleCnt="3"/>
      <dgm:spPr/>
    </dgm:pt>
    <dgm:pt modelId="{1AC89C4C-AF29-46D4-B5B0-D31E30CED438}" type="pres">
      <dgm:prSet presAssocID="{9874EA22-FEC5-4367-95CF-99E235F1322B}" presName="connectorText" presStyleLbl="sibTrans2D1" presStyleIdx="2" presStyleCnt="3"/>
      <dgm:spPr/>
    </dgm:pt>
  </dgm:ptLst>
  <dgm:cxnLst>
    <dgm:cxn modelId="{F31B271A-191D-4415-B534-79505551D9F8}" srcId="{B6E0FA8B-F499-4A8A-9759-A3AFE5B587B1}" destId="{8FF6B4CF-1F51-43D1-8B61-A101FD54A7FC}" srcOrd="1" destOrd="0" parTransId="{2D4B2887-81C6-4961-A78B-D8D16F0F9269}" sibTransId="{EA792273-AEB6-4399-A0F9-06EAF263DEAC}"/>
    <dgm:cxn modelId="{470A133C-B202-714A-92F2-DBB60D798372}" type="presOf" srcId="{64A407CF-5327-43C6-AADD-A928D112110F}" destId="{899A9945-D857-4257-8BCC-B27A6EEB0390}" srcOrd="1" destOrd="0" presId="urn:microsoft.com/office/officeart/2005/8/layout/cycle2"/>
    <dgm:cxn modelId="{E469D967-61D2-8A41-B7E6-76B03BF642EA}" type="presOf" srcId="{9874EA22-FEC5-4367-95CF-99E235F1322B}" destId="{1AC89C4C-AF29-46D4-B5B0-D31E30CED438}" srcOrd="1" destOrd="0" presId="urn:microsoft.com/office/officeart/2005/8/layout/cycle2"/>
    <dgm:cxn modelId="{2E52B955-77BB-A64E-80B2-94F3D71438D3}" type="presOf" srcId="{64A407CF-5327-43C6-AADD-A928D112110F}" destId="{F9322762-D512-4CF5-81BC-9ABF2A4056E6}" srcOrd="0" destOrd="0" presId="urn:microsoft.com/office/officeart/2005/8/layout/cycle2"/>
    <dgm:cxn modelId="{C578A777-5C8A-4C4A-B30F-5D9C881D8A73}" type="presOf" srcId="{EA792273-AEB6-4399-A0F9-06EAF263DEAC}" destId="{C9E08522-8348-49DA-B318-0F2B64B8005E}" srcOrd="0" destOrd="0" presId="urn:microsoft.com/office/officeart/2005/8/layout/cycle2"/>
    <dgm:cxn modelId="{7A379E78-0F2B-5C44-85AB-6434DBFB9F1F}" type="presOf" srcId="{EA792273-AEB6-4399-A0F9-06EAF263DEAC}" destId="{9C75150F-32B2-448A-8267-1C341123FA99}" srcOrd="1" destOrd="0" presId="urn:microsoft.com/office/officeart/2005/8/layout/cycle2"/>
    <dgm:cxn modelId="{18AD8AA4-8BF4-1D42-A98C-24621A5C5EE2}" type="presOf" srcId="{B6E0FA8B-F499-4A8A-9759-A3AFE5B587B1}" destId="{B5FAEBA5-EB0A-41D7-8EDB-1262AD29EFFE}" srcOrd="0" destOrd="0" presId="urn:microsoft.com/office/officeart/2005/8/layout/cycle2"/>
    <dgm:cxn modelId="{85F210C7-07B9-2A47-B900-27A6C592E599}" type="presOf" srcId="{F452EC4D-75A7-4344-A7A7-3684FF242966}" destId="{7E758776-BE7E-413B-9C6D-D6E099DCC822}" srcOrd="0" destOrd="0" presId="urn:microsoft.com/office/officeart/2005/8/layout/cycle2"/>
    <dgm:cxn modelId="{1995EEC8-8055-7346-B348-315785AA02E2}" type="presOf" srcId="{74BBD361-1293-48D9-A620-6C24DCFB90AD}" destId="{F0BBF4D8-0024-4083-803D-F0A1128EDCFD}" srcOrd="0" destOrd="0" presId="urn:microsoft.com/office/officeart/2005/8/layout/cycle2"/>
    <dgm:cxn modelId="{06FE24D9-2D2C-0645-85F8-BE6FE0A8895A}" type="presOf" srcId="{9874EA22-FEC5-4367-95CF-99E235F1322B}" destId="{7FBCC5B1-9F98-4B01-8F80-AA496C2B1E11}" srcOrd="0" destOrd="0" presId="urn:microsoft.com/office/officeart/2005/8/layout/cycle2"/>
    <dgm:cxn modelId="{FE3A50E0-E9A5-4AA3-B69B-8EBE3C51501F}" srcId="{B6E0FA8B-F499-4A8A-9759-A3AFE5B587B1}" destId="{F452EC4D-75A7-4344-A7A7-3684FF242966}" srcOrd="2" destOrd="0" parTransId="{F5E590B7-5144-4F36-BA82-CE7C21A1D7B7}" sibTransId="{9874EA22-FEC5-4367-95CF-99E235F1322B}"/>
    <dgm:cxn modelId="{83E21BE9-5BC7-8C4C-9FC8-51C6081DEFCA}" type="presOf" srcId="{8FF6B4CF-1F51-43D1-8B61-A101FD54A7FC}" destId="{F86CEC1C-0217-4501-B3A2-A6C8E2711CED}" srcOrd="0" destOrd="0" presId="urn:microsoft.com/office/officeart/2005/8/layout/cycle2"/>
    <dgm:cxn modelId="{2499F9FE-0685-4F5E-9C6E-FA05CAC4A25B}" srcId="{B6E0FA8B-F499-4A8A-9759-A3AFE5B587B1}" destId="{74BBD361-1293-48D9-A620-6C24DCFB90AD}" srcOrd="0" destOrd="0" parTransId="{A0450466-B399-4B4B-8877-D892ED82412B}" sibTransId="{64A407CF-5327-43C6-AADD-A928D112110F}"/>
    <dgm:cxn modelId="{4ABB390E-2474-1B47-A232-2363A990624B}" type="presParOf" srcId="{B5FAEBA5-EB0A-41D7-8EDB-1262AD29EFFE}" destId="{F0BBF4D8-0024-4083-803D-F0A1128EDCFD}" srcOrd="0" destOrd="0" presId="urn:microsoft.com/office/officeart/2005/8/layout/cycle2"/>
    <dgm:cxn modelId="{DD6B7C28-5E09-AA40-A1CF-726D3581081D}" type="presParOf" srcId="{B5FAEBA5-EB0A-41D7-8EDB-1262AD29EFFE}" destId="{F9322762-D512-4CF5-81BC-9ABF2A4056E6}" srcOrd="1" destOrd="0" presId="urn:microsoft.com/office/officeart/2005/8/layout/cycle2"/>
    <dgm:cxn modelId="{45333557-B747-4B48-9277-492150B0FE83}" type="presParOf" srcId="{F9322762-D512-4CF5-81BC-9ABF2A4056E6}" destId="{899A9945-D857-4257-8BCC-B27A6EEB0390}" srcOrd="0" destOrd="0" presId="urn:microsoft.com/office/officeart/2005/8/layout/cycle2"/>
    <dgm:cxn modelId="{C16C5CC4-46D6-6C48-8829-B5A63CEB9657}" type="presParOf" srcId="{B5FAEBA5-EB0A-41D7-8EDB-1262AD29EFFE}" destId="{F86CEC1C-0217-4501-B3A2-A6C8E2711CED}" srcOrd="2" destOrd="0" presId="urn:microsoft.com/office/officeart/2005/8/layout/cycle2"/>
    <dgm:cxn modelId="{D1609757-FF0B-CB43-8334-80565051F560}" type="presParOf" srcId="{B5FAEBA5-EB0A-41D7-8EDB-1262AD29EFFE}" destId="{C9E08522-8348-49DA-B318-0F2B64B8005E}" srcOrd="3" destOrd="0" presId="urn:microsoft.com/office/officeart/2005/8/layout/cycle2"/>
    <dgm:cxn modelId="{C57919EF-0E47-144E-9884-75B4B5E8AD0C}" type="presParOf" srcId="{C9E08522-8348-49DA-B318-0F2B64B8005E}" destId="{9C75150F-32B2-448A-8267-1C341123FA99}" srcOrd="0" destOrd="0" presId="urn:microsoft.com/office/officeart/2005/8/layout/cycle2"/>
    <dgm:cxn modelId="{09BC422F-86BB-8447-8975-C8C1F399F08A}" type="presParOf" srcId="{B5FAEBA5-EB0A-41D7-8EDB-1262AD29EFFE}" destId="{7E758776-BE7E-413B-9C6D-D6E099DCC822}" srcOrd="4" destOrd="0" presId="urn:microsoft.com/office/officeart/2005/8/layout/cycle2"/>
    <dgm:cxn modelId="{4259AFEE-FDA1-0146-996D-C7AA51A57C19}" type="presParOf" srcId="{B5FAEBA5-EB0A-41D7-8EDB-1262AD29EFFE}" destId="{7FBCC5B1-9F98-4B01-8F80-AA496C2B1E11}" srcOrd="5" destOrd="0" presId="urn:microsoft.com/office/officeart/2005/8/layout/cycle2"/>
    <dgm:cxn modelId="{242DD0A7-7726-B54B-9CCF-9EC22FAA98C7}" type="presParOf" srcId="{7FBCC5B1-9F98-4B01-8F80-AA496C2B1E11}" destId="{1AC89C4C-AF29-46D4-B5B0-D31E30CED43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0FA8B-F499-4A8A-9759-A3AFE5B587B1}" type="doc">
      <dgm:prSet loTypeId="urn:microsoft.com/office/officeart/2005/8/layout/cycle2" loCatId="cycle" qsTypeId="urn:microsoft.com/office/officeart/2005/8/quickstyle/simple1" qsCatId="simple" csTypeId="urn:microsoft.com/office/officeart/2005/8/colors/colorful1#25" csCatId="colorful" phldr="1"/>
      <dgm:spPr/>
      <dgm:t>
        <a:bodyPr/>
        <a:lstStyle/>
        <a:p>
          <a:endParaRPr lang="id-ID"/>
        </a:p>
      </dgm:t>
    </dgm:pt>
    <dgm:pt modelId="{74BBD361-1293-48D9-A620-6C24DCFB90AD}">
      <dgm:prSet phldrT="[Text]"/>
      <dgm:spPr/>
      <dgm:t>
        <a:bodyPr/>
        <a:lstStyle/>
        <a:p>
          <a:r>
            <a:rPr lang="en-US" b="1" dirty="0"/>
            <a:t>P</a:t>
          </a:r>
          <a:endParaRPr lang="id-ID" b="1" dirty="0"/>
        </a:p>
      </dgm:t>
    </dgm:pt>
    <dgm:pt modelId="{A0450466-B399-4B4B-8877-D892ED82412B}" type="parTrans" cxnId="{2499F9FE-0685-4F5E-9C6E-FA05CAC4A25B}">
      <dgm:prSet/>
      <dgm:spPr/>
      <dgm:t>
        <a:bodyPr/>
        <a:lstStyle/>
        <a:p>
          <a:endParaRPr lang="id-ID"/>
        </a:p>
      </dgm:t>
    </dgm:pt>
    <dgm:pt modelId="{64A407CF-5327-43C6-AADD-A928D112110F}" type="sibTrans" cxnId="{2499F9FE-0685-4F5E-9C6E-FA05CAC4A25B}">
      <dgm:prSet/>
      <dgm:spPr/>
      <dgm:t>
        <a:bodyPr/>
        <a:lstStyle/>
        <a:p>
          <a:endParaRPr lang="id-ID"/>
        </a:p>
      </dgm:t>
    </dgm:pt>
    <dgm:pt modelId="{8FF6B4CF-1F51-43D1-8B61-A101FD54A7FC}">
      <dgm:prSet phldrT="[Text]"/>
      <dgm:spPr/>
      <dgm:t>
        <a:bodyPr/>
        <a:lstStyle/>
        <a:p>
          <a:r>
            <a:rPr lang="en-US" b="1" dirty="0"/>
            <a:t>P</a:t>
          </a:r>
          <a:endParaRPr lang="id-ID" b="1" dirty="0"/>
        </a:p>
      </dgm:t>
    </dgm:pt>
    <dgm:pt modelId="{2D4B2887-81C6-4961-A78B-D8D16F0F9269}" type="parTrans" cxnId="{F31B271A-191D-4415-B534-79505551D9F8}">
      <dgm:prSet/>
      <dgm:spPr/>
      <dgm:t>
        <a:bodyPr/>
        <a:lstStyle/>
        <a:p>
          <a:endParaRPr lang="id-ID"/>
        </a:p>
      </dgm:t>
    </dgm:pt>
    <dgm:pt modelId="{EA792273-AEB6-4399-A0F9-06EAF263DEAC}" type="sibTrans" cxnId="{F31B271A-191D-4415-B534-79505551D9F8}">
      <dgm:prSet/>
      <dgm:spPr/>
      <dgm:t>
        <a:bodyPr/>
        <a:lstStyle/>
        <a:p>
          <a:endParaRPr lang="id-ID"/>
        </a:p>
      </dgm:t>
    </dgm:pt>
    <dgm:pt modelId="{4AEE9E5C-EB38-4079-BC82-47F98940B992}">
      <dgm:prSet phldrT="[Text]"/>
      <dgm:spPr/>
      <dgm:t>
        <a:bodyPr/>
        <a:lstStyle/>
        <a:p>
          <a:r>
            <a:rPr lang="en-US" b="1"/>
            <a:t>E</a:t>
          </a:r>
          <a:endParaRPr lang="id-ID" b="1"/>
        </a:p>
      </dgm:t>
    </dgm:pt>
    <dgm:pt modelId="{747B3759-AB27-4FD5-B065-038A31D06BDE}" type="parTrans" cxnId="{396B1A0B-9B18-4758-9D60-FC0D3BE3E88C}">
      <dgm:prSet/>
      <dgm:spPr/>
      <dgm:t>
        <a:bodyPr/>
        <a:lstStyle/>
        <a:p>
          <a:endParaRPr lang="id-ID"/>
        </a:p>
      </dgm:t>
    </dgm:pt>
    <dgm:pt modelId="{7F8295D9-7F3A-47D1-8FB8-24D6C672585C}" type="sibTrans" cxnId="{396B1A0B-9B18-4758-9D60-FC0D3BE3E88C}">
      <dgm:prSet/>
      <dgm:spPr/>
      <dgm:t>
        <a:bodyPr/>
        <a:lstStyle/>
        <a:p>
          <a:endParaRPr lang="id-ID"/>
        </a:p>
      </dgm:t>
    </dgm:pt>
    <dgm:pt modelId="{F452EC4D-75A7-4344-A7A7-3684FF242966}">
      <dgm:prSet phldrT="[Text]"/>
      <dgm:spPr/>
      <dgm:t>
        <a:bodyPr/>
        <a:lstStyle/>
        <a:p>
          <a:r>
            <a:rPr lang="en-US" b="1"/>
            <a:t>P</a:t>
          </a:r>
          <a:endParaRPr lang="id-ID" b="1"/>
        </a:p>
      </dgm:t>
    </dgm:pt>
    <dgm:pt modelId="{F5E590B7-5144-4F36-BA82-CE7C21A1D7B7}" type="parTrans" cxnId="{FE3A50E0-E9A5-4AA3-B69B-8EBE3C51501F}">
      <dgm:prSet/>
      <dgm:spPr/>
      <dgm:t>
        <a:bodyPr/>
        <a:lstStyle/>
        <a:p>
          <a:endParaRPr lang="id-ID"/>
        </a:p>
      </dgm:t>
    </dgm:pt>
    <dgm:pt modelId="{9874EA22-FEC5-4367-95CF-99E235F1322B}" type="sibTrans" cxnId="{FE3A50E0-E9A5-4AA3-B69B-8EBE3C51501F}">
      <dgm:prSet/>
      <dgm:spPr/>
      <dgm:t>
        <a:bodyPr/>
        <a:lstStyle/>
        <a:p>
          <a:endParaRPr lang="id-ID"/>
        </a:p>
      </dgm:t>
    </dgm:pt>
    <dgm:pt modelId="{44FD7078-2EA6-4280-9CCB-4AD4963DCDF0}">
      <dgm:prSet phldrT="[Text]"/>
      <dgm:spPr/>
      <dgm:t>
        <a:bodyPr/>
        <a:lstStyle/>
        <a:p>
          <a:r>
            <a:rPr lang="en-US" b="1"/>
            <a:t>P</a:t>
          </a:r>
          <a:endParaRPr lang="id-ID" b="1"/>
        </a:p>
      </dgm:t>
    </dgm:pt>
    <dgm:pt modelId="{A0882975-FA98-40CD-A335-86A787E1813E}" type="parTrans" cxnId="{F5728997-F85B-4EA4-AB6F-284DB287BCB2}">
      <dgm:prSet/>
      <dgm:spPr/>
      <dgm:t>
        <a:bodyPr/>
        <a:lstStyle/>
        <a:p>
          <a:endParaRPr lang="id-ID"/>
        </a:p>
      </dgm:t>
    </dgm:pt>
    <dgm:pt modelId="{CBFC5BBE-2A10-4214-B530-80B654B124C0}" type="sibTrans" cxnId="{F5728997-F85B-4EA4-AB6F-284DB287BCB2}">
      <dgm:prSet/>
      <dgm:spPr/>
      <dgm:t>
        <a:bodyPr/>
        <a:lstStyle/>
        <a:p>
          <a:endParaRPr lang="id-ID"/>
        </a:p>
      </dgm:t>
    </dgm:pt>
    <dgm:pt modelId="{B5FAEBA5-EB0A-41D7-8EDB-1262AD29EFFE}" type="pres">
      <dgm:prSet presAssocID="{B6E0FA8B-F499-4A8A-9759-A3AFE5B587B1}" presName="cycle" presStyleCnt="0">
        <dgm:presLayoutVars>
          <dgm:dir/>
          <dgm:resizeHandles val="exact"/>
        </dgm:presLayoutVars>
      </dgm:prSet>
      <dgm:spPr/>
    </dgm:pt>
    <dgm:pt modelId="{F0BBF4D8-0024-4083-803D-F0A1128EDCFD}" type="pres">
      <dgm:prSet presAssocID="{74BBD361-1293-48D9-A620-6C24DCFB90AD}" presName="node" presStyleLbl="node1" presStyleIdx="0" presStyleCnt="5">
        <dgm:presLayoutVars>
          <dgm:bulletEnabled val="1"/>
        </dgm:presLayoutVars>
      </dgm:prSet>
      <dgm:spPr/>
    </dgm:pt>
    <dgm:pt modelId="{F9322762-D512-4CF5-81BC-9ABF2A4056E6}" type="pres">
      <dgm:prSet presAssocID="{64A407CF-5327-43C6-AADD-A928D112110F}" presName="sibTrans" presStyleLbl="sibTrans2D1" presStyleIdx="0" presStyleCnt="5"/>
      <dgm:spPr/>
    </dgm:pt>
    <dgm:pt modelId="{899A9945-D857-4257-8BCC-B27A6EEB0390}" type="pres">
      <dgm:prSet presAssocID="{64A407CF-5327-43C6-AADD-A928D112110F}" presName="connectorText" presStyleLbl="sibTrans2D1" presStyleIdx="0" presStyleCnt="5"/>
      <dgm:spPr/>
    </dgm:pt>
    <dgm:pt modelId="{F86CEC1C-0217-4501-B3A2-A6C8E2711CED}" type="pres">
      <dgm:prSet presAssocID="{8FF6B4CF-1F51-43D1-8B61-A101FD54A7FC}" presName="node" presStyleLbl="node1" presStyleIdx="1" presStyleCnt="5" custRadScaleRad="118425" custRadScaleInc="7984">
        <dgm:presLayoutVars>
          <dgm:bulletEnabled val="1"/>
        </dgm:presLayoutVars>
      </dgm:prSet>
      <dgm:spPr/>
    </dgm:pt>
    <dgm:pt modelId="{C9E08522-8348-49DA-B318-0F2B64B8005E}" type="pres">
      <dgm:prSet presAssocID="{EA792273-AEB6-4399-A0F9-06EAF263DEAC}" presName="sibTrans" presStyleLbl="sibTrans2D1" presStyleIdx="1" presStyleCnt="5"/>
      <dgm:spPr/>
    </dgm:pt>
    <dgm:pt modelId="{9C75150F-32B2-448A-8267-1C341123FA99}" type="pres">
      <dgm:prSet presAssocID="{EA792273-AEB6-4399-A0F9-06EAF263DEAC}" presName="connectorText" presStyleLbl="sibTrans2D1" presStyleIdx="1" presStyleCnt="5"/>
      <dgm:spPr/>
    </dgm:pt>
    <dgm:pt modelId="{506FF06E-3030-47BE-9631-87F5F5691E24}" type="pres">
      <dgm:prSet presAssocID="{4AEE9E5C-EB38-4079-BC82-47F98940B992}" presName="node" presStyleLbl="node1" presStyleIdx="2" presStyleCnt="5">
        <dgm:presLayoutVars>
          <dgm:bulletEnabled val="1"/>
        </dgm:presLayoutVars>
      </dgm:prSet>
      <dgm:spPr/>
    </dgm:pt>
    <dgm:pt modelId="{DF68F944-0D40-4011-9E0E-BBC58A574FB3}" type="pres">
      <dgm:prSet presAssocID="{7F8295D9-7F3A-47D1-8FB8-24D6C672585C}" presName="sibTrans" presStyleLbl="sibTrans2D1" presStyleIdx="2" presStyleCnt="5"/>
      <dgm:spPr/>
    </dgm:pt>
    <dgm:pt modelId="{ACB8C9FF-C0DD-4282-9C8C-835A1A58511B}" type="pres">
      <dgm:prSet presAssocID="{7F8295D9-7F3A-47D1-8FB8-24D6C672585C}" presName="connectorText" presStyleLbl="sibTrans2D1" presStyleIdx="2" presStyleCnt="5"/>
      <dgm:spPr/>
    </dgm:pt>
    <dgm:pt modelId="{7E758776-BE7E-413B-9C6D-D6E099DCC822}" type="pres">
      <dgm:prSet presAssocID="{F452EC4D-75A7-4344-A7A7-3684FF242966}" presName="node" presStyleLbl="node1" presStyleIdx="3" presStyleCnt="5">
        <dgm:presLayoutVars>
          <dgm:bulletEnabled val="1"/>
        </dgm:presLayoutVars>
      </dgm:prSet>
      <dgm:spPr/>
    </dgm:pt>
    <dgm:pt modelId="{7FBCC5B1-9F98-4B01-8F80-AA496C2B1E11}" type="pres">
      <dgm:prSet presAssocID="{9874EA22-FEC5-4367-95CF-99E235F1322B}" presName="sibTrans" presStyleLbl="sibTrans2D1" presStyleIdx="3" presStyleCnt="5"/>
      <dgm:spPr/>
    </dgm:pt>
    <dgm:pt modelId="{1AC89C4C-AF29-46D4-B5B0-D31E30CED438}" type="pres">
      <dgm:prSet presAssocID="{9874EA22-FEC5-4367-95CF-99E235F1322B}" presName="connectorText" presStyleLbl="sibTrans2D1" presStyleIdx="3" presStyleCnt="5"/>
      <dgm:spPr/>
    </dgm:pt>
    <dgm:pt modelId="{D126B49A-D226-4446-B72F-AC950948E40A}" type="pres">
      <dgm:prSet presAssocID="{44FD7078-2EA6-4280-9CCB-4AD4963DCDF0}" presName="node" presStyleLbl="node1" presStyleIdx="4" presStyleCnt="5">
        <dgm:presLayoutVars>
          <dgm:bulletEnabled val="1"/>
        </dgm:presLayoutVars>
      </dgm:prSet>
      <dgm:spPr/>
    </dgm:pt>
    <dgm:pt modelId="{96606301-D506-4C45-ABB5-89A1C9933507}" type="pres">
      <dgm:prSet presAssocID="{CBFC5BBE-2A10-4214-B530-80B654B124C0}" presName="sibTrans" presStyleLbl="sibTrans2D1" presStyleIdx="4" presStyleCnt="5"/>
      <dgm:spPr/>
    </dgm:pt>
    <dgm:pt modelId="{20CE978F-440D-4CD3-8654-CE87C5E1D668}" type="pres">
      <dgm:prSet presAssocID="{CBFC5BBE-2A10-4214-B530-80B654B124C0}" presName="connectorText" presStyleLbl="sibTrans2D1" presStyleIdx="4" presStyleCnt="5"/>
      <dgm:spPr/>
    </dgm:pt>
  </dgm:ptLst>
  <dgm:cxnLst>
    <dgm:cxn modelId="{91E60901-9256-0142-951F-A94253F9B0FD}" type="presOf" srcId="{7F8295D9-7F3A-47D1-8FB8-24D6C672585C}" destId="{DF68F944-0D40-4011-9E0E-BBC58A574FB3}" srcOrd="0" destOrd="0" presId="urn:microsoft.com/office/officeart/2005/8/layout/cycle2"/>
    <dgm:cxn modelId="{2CA31203-C982-5F43-B3E5-E6F99868BAC8}" type="presOf" srcId="{CBFC5BBE-2A10-4214-B530-80B654B124C0}" destId="{20CE978F-440D-4CD3-8654-CE87C5E1D668}" srcOrd="1" destOrd="0" presId="urn:microsoft.com/office/officeart/2005/8/layout/cycle2"/>
    <dgm:cxn modelId="{396B1A0B-9B18-4758-9D60-FC0D3BE3E88C}" srcId="{B6E0FA8B-F499-4A8A-9759-A3AFE5B587B1}" destId="{4AEE9E5C-EB38-4079-BC82-47F98940B992}" srcOrd="2" destOrd="0" parTransId="{747B3759-AB27-4FD5-B065-038A31D06BDE}" sibTransId="{7F8295D9-7F3A-47D1-8FB8-24D6C672585C}"/>
    <dgm:cxn modelId="{F31B271A-191D-4415-B534-79505551D9F8}" srcId="{B6E0FA8B-F499-4A8A-9759-A3AFE5B587B1}" destId="{8FF6B4CF-1F51-43D1-8B61-A101FD54A7FC}" srcOrd="1" destOrd="0" parTransId="{2D4B2887-81C6-4961-A78B-D8D16F0F9269}" sibTransId="{EA792273-AEB6-4399-A0F9-06EAF263DEAC}"/>
    <dgm:cxn modelId="{437FBB3A-2C70-6F48-8A9D-0E18E6EB3D10}" type="presOf" srcId="{7F8295D9-7F3A-47D1-8FB8-24D6C672585C}" destId="{ACB8C9FF-C0DD-4282-9C8C-835A1A58511B}" srcOrd="1" destOrd="0" presId="urn:microsoft.com/office/officeart/2005/8/layout/cycle2"/>
    <dgm:cxn modelId="{547AC15C-5893-694D-B77A-2736FA9156C3}" type="presOf" srcId="{EA792273-AEB6-4399-A0F9-06EAF263DEAC}" destId="{C9E08522-8348-49DA-B318-0F2B64B8005E}" srcOrd="0" destOrd="0" presId="urn:microsoft.com/office/officeart/2005/8/layout/cycle2"/>
    <dgm:cxn modelId="{FF71194A-927A-E248-A83B-C3EDACA0E289}" type="presOf" srcId="{F452EC4D-75A7-4344-A7A7-3684FF242966}" destId="{7E758776-BE7E-413B-9C6D-D6E099DCC822}" srcOrd="0" destOrd="0" presId="urn:microsoft.com/office/officeart/2005/8/layout/cycle2"/>
    <dgm:cxn modelId="{B968ED50-8F97-BA44-8094-0FA47E4A3B3E}" type="presOf" srcId="{EA792273-AEB6-4399-A0F9-06EAF263DEAC}" destId="{9C75150F-32B2-448A-8267-1C341123FA99}" srcOrd="1" destOrd="0" presId="urn:microsoft.com/office/officeart/2005/8/layout/cycle2"/>
    <dgm:cxn modelId="{93EE2980-A6F9-2B45-88BD-D3038226A046}" type="presOf" srcId="{9874EA22-FEC5-4367-95CF-99E235F1322B}" destId="{7FBCC5B1-9F98-4B01-8F80-AA496C2B1E11}" srcOrd="0" destOrd="0" presId="urn:microsoft.com/office/officeart/2005/8/layout/cycle2"/>
    <dgm:cxn modelId="{D0957B8C-CC12-9747-AE4D-4BC8236A4B04}" type="presOf" srcId="{8FF6B4CF-1F51-43D1-8B61-A101FD54A7FC}" destId="{F86CEC1C-0217-4501-B3A2-A6C8E2711CED}" srcOrd="0" destOrd="0" presId="urn:microsoft.com/office/officeart/2005/8/layout/cycle2"/>
    <dgm:cxn modelId="{F5728997-F85B-4EA4-AB6F-284DB287BCB2}" srcId="{B6E0FA8B-F499-4A8A-9759-A3AFE5B587B1}" destId="{44FD7078-2EA6-4280-9CCB-4AD4963DCDF0}" srcOrd="4" destOrd="0" parTransId="{A0882975-FA98-40CD-A335-86A787E1813E}" sibTransId="{CBFC5BBE-2A10-4214-B530-80B654B124C0}"/>
    <dgm:cxn modelId="{D36306A2-1E34-EC43-B55E-78142BF3EC9B}" type="presOf" srcId="{64A407CF-5327-43C6-AADD-A928D112110F}" destId="{F9322762-D512-4CF5-81BC-9ABF2A4056E6}" srcOrd="0" destOrd="0" presId="urn:microsoft.com/office/officeart/2005/8/layout/cycle2"/>
    <dgm:cxn modelId="{DFA25DBB-C658-564E-B608-AAE39DD16192}" type="presOf" srcId="{74BBD361-1293-48D9-A620-6C24DCFB90AD}" destId="{F0BBF4D8-0024-4083-803D-F0A1128EDCFD}" srcOrd="0" destOrd="0" presId="urn:microsoft.com/office/officeart/2005/8/layout/cycle2"/>
    <dgm:cxn modelId="{B089F5C0-1889-4F44-91A5-F59BA98A20DB}" type="presOf" srcId="{44FD7078-2EA6-4280-9CCB-4AD4963DCDF0}" destId="{D126B49A-D226-4446-B72F-AC950948E40A}" srcOrd="0" destOrd="0" presId="urn:microsoft.com/office/officeart/2005/8/layout/cycle2"/>
    <dgm:cxn modelId="{78011CC1-CC5A-B544-8CB4-DFBE5FBC1F12}" type="presOf" srcId="{4AEE9E5C-EB38-4079-BC82-47F98940B992}" destId="{506FF06E-3030-47BE-9631-87F5F5691E24}" srcOrd="0" destOrd="0" presId="urn:microsoft.com/office/officeart/2005/8/layout/cycle2"/>
    <dgm:cxn modelId="{FF20CCD8-D4F7-8A4F-8C6C-C45C6E7753C4}" type="presOf" srcId="{9874EA22-FEC5-4367-95CF-99E235F1322B}" destId="{1AC89C4C-AF29-46D4-B5B0-D31E30CED438}" srcOrd="1" destOrd="0" presId="urn:microsoft.com/office/officeart/2005/8/layout/cycle2"/>
    <dgm:cxn modelId="{FE3A50E0-E9A5-4AA3-B69B-8EBE3C51501F}" srcId="{B6E0FA8B-F499-4A8A-9759-A3AFE5B587B1}" destId="{F452EC4D-75A7-4344-A7A7-3684FF242966}" srcOrd="3" destOrd="0" parTransId="{F5E590B7-5144-4F36-BA82-CE7C21A1D7B7}" sibTransId="{9874EA22-FEC5-4367-95CF-99E235F1322B}"/>
    <dgm:cxn modelId="{319C61E3-EE4E-174F-84FC-28FB6054A102}" type="presOf" srcId="{B6E0FA8B-F499-4A8A-9759-A3AFE5B587B1}" destId="{B5FAEBA5-EB0A-41D7-8EDB-1262AD29EFFE}" srcOrd="0" destOrd="0" presId="urn:microsoft.com/office/officeart/2005/8/layout/cycle2"/>
    <dgm:cxn modelId="{8DADC7E7-4C67-0F4A-8EC1-5E4043BF258F}" type="presOf" srcId="{CBFC5BBE-2A10-4214-B530-80B654B124C0}" destId="{96606301-D506-4C45-ABB5-89A1C9933507}" srcOrd="0" destOrd="0" presId="urn:microsoft.com/office/officeart/2005/8/layout/cycle2"/>
    <dgm:cxn modelId="{797AE6EF-5A01-E34D-ACD6-FCA4C7FDDE2F}" type="presOf" srcId="{64A407CF-5327-43C6-AADD-A928D112110F}" destId="{899A9945-D857-4257-8BCC-B27A6EEB0390}" srcOrd="1" destOrd="0" presId="urn:microsoft.com/office/officeart/2005/8/layout/cycle2"/>
    <dgm:cxn modelId="{2499F9FE-0685-4F5E-9C6E-FA05CAC4A25B}" srcId="{B6E0FA8B-F499-4A8A-9759-A3AFE5B587B1}" destId="{74BBD361-1293-48D9-A620-6C24DCFB90AD}" srcOrd="0" destOrd="0" parTransId="{A0450466-B399-4B4B-8877-D892ED82412B}" sibTransId="{64A407CF-5327-43C6-AADD-A928D112110F}"/>
    <dgm:cxn modelId="{5C94FA30-F4BC-1F4C-981D-516B147B62CE}" type="presParOf" srcId="{B5FAEBA5-EB0A-41D7-8EDB-1262AD29EFFE}" destId="{F0BBF4D8-0024-4083-803D-F0A1128EDCFD}" srcOrd="0" destOrd="0" presId="urn:microsoft.com/office/officeart/2005/8/layout/cycle2"/>
    <dgm:cxn modelId="{A2553597-1302-A340-A642-CB0C8DC8BFE2}" type="presParOf" srcId="{B5FAEBA5-EB0A-41D7-8EDB-1262AD29EFFE}" destId="{F9322762-D512-4CF5-81BC-9ABF2A4056E6}" srcOrd="1" destOrd="0" presId="urn:microsoft.com/office/officeart/2005/8/layout/cycle2"/>
    <dgm:cxn modelId="{7D2EDC67-F803-CD49-BB2D-BC1811C07956}" type="presParOf" srcId="{F9322762-D512-4CF5-81BC-9ABF2A4056E6}" destId="{899A9945-D857-4257-8BCC-B27A6EEB0390}" srcOrd="0" destOrd="0" presId="urn:microsoft.com/office/officeart/2005/8/layout/cycle2"/>
    <dgm:cxn modelId="{4E12AA86-C719-8B49-8B01-BB66FE0A3D92}" type="presParOf" srcId="{B5FAEBA5-EB0A-41D7-8EDB-1262AD29EFFE}" destId="{F86CEC1C-0217-4501-B3A2-A6C8E2711CED}" srcOrd="2" destOrd="0" presId="urn:microsoft.com/office/officeart/2005/8/layout/cycle2"/>
    <dgm:cxn modelId="{D40D6356-5512-7C47-A189-9FE445168A64}" type="presParOf" srcId="{B5FAEBA5-EB0A-41D7-8EDB-1262AD29EFFE}" destId="{C9E08522-8348-49DA-B318-0F2B64B8005E}" srcOrd="3" destOrd="0" presId="urn:microsoft.com/office/officeart/2005/8/layout/cycle2"/>
    <dgm:cxn modelId="{BBBFE7B8-7006-AF4B-A1D7-ADF3B7060AC3}" type="presParOf" srcId="{C9E08522-8348-49DA-B318-0F2B64B8005E}" destId="{9C75150F-32B2-448A-8267-1C341123FA99}" srcOrd="0" destOrd="0" presId="urn:microsoft.com/office/officeart/2005/8/layout/cycle2"/>
    <dgm:cxn modelId="{B17B9BCB-9672-FA45-A092-AA3B3FEA0D63}" type="presParOf" srcId="{B5FAEBA5-EB0A-41D7-8EDB-1262AD29EFFE}" destId="{506FF06E-3030-47BE-9631-87F5F5691E24}" srcOrd="4" destOrd="0" presId="urn:microsoft.com/office/officeart/2005/8/layout/cycle2"/>
    <dgm:cxn modelId="{82814C7E-940F-7B4B-90EA-98424485C68D}" type="presParOf" srcId="{B5FAEBA5-EB0A-41D7-8EDB-1262AD29EFFE}" destId="{DF68F944-0D40-4011-9E0E-BBC58A574FB3}" srcOrd="5" destOrd="0" presId="urn:microsoft.com/office/officeart/2005/8/layout/cycle2"/>
    <dgm:cxn modelId="{37FA3E1B-6FBF-C840-B36A-0943F4D3792B}" type="presParOf" srcId="{DF68F944-0D40-4011-9E0E-BBC58A574FB3}" destId="{ACB8C9FF-C0DD-4282-9C8C-835A1A58511B}" srcOrd="0" destOrd="0" presId="urn:microsoft.com/office/officeart/2005/8/layout/cycle2"/>
    <dgm:cxn modelId="{005F2451-2FAA-074B-9356-33D265104A33}" type="presParOf" srcId="{B5FAEBA5-EB0A-41D7-8EDB-1262AD29EFFE}" destId="{7E758776-BE7E-413B-9C6D-D6E099DCC822}" srcOrd="6" destOrd="0" presId="urn:microsoft.com/office/officeart/2005/8/layout/cycle2"/>
    <dgm:cxn modelId="{0E8BC749-9530-C94E-8598-3A22C1468733}" type="presParOf" srcId="{B5FAEBA5-EB0A-41D7-8EDB-1262AD29EFFE}" destId="{7FBCC5B1-9F98-4B01-8F80-AA496C2B1E11}" srcOrd="7" destOrd="0" presId="urn:microsoft.com/office/officeart/2005/8/layout/cycle2"/>
    <dgm:cxn modelId="{94E189E6-B078-5241-BCAA-D2DE49685AB2}" type="presParOf" srcId="{7FBCC5B1-9F98-4B01-8F80-AA496C2B1E11}" destId="{1AC89C4C-AF29-46D4-B5B0-D31E30CED438}" srcOrd="0" destOrd="0" presId="urn:microsoft.com/office/officeart/2005/8/layout/cycle2"/>
    <dgm:cxn modelId="{83038C29-8A58-3C4D-A0E6-7E5CA4B08DB5}" type="presParOf" srcId="{B5FAEBA5-EB0A-41D7-8EDB-1262AD29EFFE}" destId="{D126B49A-D226-4446-B72F-AC950948E40A}" srcOrd="8" destOrd="0" presId="urn:microsoft.com/office/officeart/2005/8/layout/cycle2"/>
    <dgm:cxn modelId="{0FD22146-1613-5F4B-8796-29AA865F1074}" type="presParOf" srcId="{B5FAEBA5-EB0A-41D7-8EDB-1262AD29EFFE}" destId="{96606301-D506-4C45-ABB5-89A1C9933507}" srcOrd="9" destOrd="0" presId="urn:microsoft.com/office/officeart/2005/8/layout/cycle2"/>
    <dgm:cxn modelId="{CE9D41B7-05D7-4C4E-ADD8-D636C8BFF633}" type="presParOf" srcId="{96606301-D506-4C45-ABB5-89A1C9933507}" destId="{20CE978F-440D-4CD3-8654-CE87C5E1D66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616B0-D496-420C-80BB-2634D00E9B6E}">
      <dsp:nvSpPr>
        <dsp:cNvPr id="0" name=""/>
        <dsp:cNvSpPr/>
      </dsp:nvSpPr>
      <dsp:spPr>
        <a:xfrm>
          <a:off x="2542114" y="439"/>
          <a:ext cx="1087970" cy="10879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1.P</a:t>
          </a:r>
        </a:p>
      </dsp:txBody>
      <dsp:txXfrm>
        <a:off x="2701444" y="159769"/>
        <a:ext cx="769310" cy="769310"/>
      </dsp:txXfrm>
    </dsp:sp>
    <dsp:sp modelId="{0EDC20D8-0DB0-4568-B3DA-E42CF07D34D5}">
      <dsp:nvSpPr>
        <dsp:cNvPr id="0" name=""/>
        <dsp:cNvSpPr/>
      </dsp:nvSpPr>
      <dsp:spPr>
        <a:xfrm rot="2160000">
          <a:off x="3595505" y="835704"/>
          <a:ext cx="288407" cy="367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603767" y="883714"/>
        <a:ext cx="201885" cy="220314"/>
      </dsp:txXfrm>
    </dsp:sp>
    <dsp:sp modelId="{8DE10927-B3FB-452F-9CDB-F0C0CC1CDDFE}">
      <dsp:nvSpPr>
        <dsp:cNvPr id="0" name=""/>
        <dsp:cNvSpPr/>
      </dsp:nvSpPr>
      <dsp:spPr>
        <a:xfrm>
          <a:off x="3862541" y="959785"/>
          <a:ext cx="1087970" cy="10879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2.P</a:t>
          </a:r>
        </a:p>
      </dsp:txBody>
      <dsp:txXfrm>
        <a:off x="4021871" y="1119115"/>
        <a:ext cx="769310" cy="769310"/>
      </dsp:txXfrm>
    </dsp:sp>
    <dsp:sp modelId="{E0CDAA35-05DD-42F8-A364-F778E3577DA0}">
      <dsp:nvSpPr>
        <dsp:cNvPr id="0" name=""/>
        <dsp:cNvSpPr/>
      </dsp:nvSpPr>
      <dsp:spPr>
        <a:xfrm rot="6560671">
          <a:off x="4001858" y="2074780"/>
          <a:ext cx="279501" cy="367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4057671" y="2108660"/>
        <a:ext cx="195651" cy="220314"/>
      </dsp:txXfrm>
    </dsp:sp>
    <dsp:sp modelId="{B0312F0E-F253-44DA-996E-55A858A9E1B9}">
      <dsp:nvSpPr>
        <dsp:cNvPr id="0" name=""/>
        <dsp:cNvSpPr/>
      </dsp:nvSpPr>
      <dsp:spPr>
        <a:xfrm>
          <a:off x="3327466" y="2483922"/>
          <a:ext cx="1087970" cy="1087970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3.E</a:t>
          </a:r>
        </a:p>
      </dsp:txBody>
      <dsp:txXfrm>
        <a:off x="3486796" y="2643252"/>
        <a:ext cx="769310" cy="769310"/>
      </dsp:txXfrm>
    </dsp:sp>
    <dsp:sp modelId="{91C40C9E-4CE4-4A47-8A2F-837C5D30F8E7}">
      <dsp:nvSpPr>
        <dsp:cNvPr id="0" name=""/>
        <dsp:cNvSpPr/>
      </dsp:nvSpPr>
      <dsp:spPr>
        <a:xfrm rot="10739647">
          <a:off x="2942316" y="2858236"/>
          <a:ext cx="272258" cy="367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023987" y="2930957"/>
        <a:ext cx="190581" cy="220314"/>
      </dsp:txXfrm>
    </dsp:sp>
    <dsp:sp modelId="{7DF6E3D4-D71C-4F24-B159-1FDEBF6D0740}">
      <dsp:nvSpPr>
        <dsp:cNvPr id="0" name=""/>
        <dsp:cNvSpPr/>
      </dsp:nvSpPr>
      <dsp:spPr>
        <a:xfrm>
          <a:off x="1726046" y="2512039"/>
          <a:ext cx="1087970" cy="10879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4.P</a:t>
          </a:r>
        </a:p>
      </dsp:txBody>
      <dsp:txXfrm>
        <a:off x="1885376" y="2671369"/>
        <a:ext cx="769310" cy="769310"/>
      </dsp:txXfrm>
    </dsp:sp>
    <dsp:sp modelId="{74DD6961-30F7-45F7-A3E8-F1FF06E7CE24}">
      <dsp:nvSpPr>
        <dsp:cNvPr id="0" name=""/>
        <dsp:cNvSpPr/>
      </dsp:nvSpPr>
      <dsp:spPr>
        <a:xfrm rot="15120000">
          <a:off x="1876170" y="2104065"/>
          <a:ext cx="288407" cy="367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1932799" y="2218647"/>
        <a:ext cx="201885" cy="220314"/>
      </dsp:txXfrm>
    </dsp:sp>
    <dsp:sp modelId="{0864FE08-65A0-4F39-87DA-69DD635BD1D3}">
      <dsp:nvSpPr>
        <dsp:cNvPr id="0" name=""/>
        <dsp:cNvSpPr/>
      </dsp:nvSpPr>
      <dsp:spPr>
        <a:xfrm>
          <a:off x="1221688" y="959785"/>
          <a:ext cx="1087970" cy="108797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5.P</a:t>
          </a:r>
        </a:p>
      </dsp:txBody>
      <dsp:txXfrm>
        <a:off x="1381018" y="1119115"/>
        <a:ext cx="769310" cy="769310"/>
      </dsp:txXfrm>
    </dsp:sp>
    <dsp:sp modelId="{CEDA3777-B1D2-4BB0-B3ED-634A7A6B05DE}">
      <dsp:nvSpPr>
        <dsp:cNvPr id="0" name=""/>
        <dsp:cNvSpPr/>
      </dsp:nvSpPr>
      <dsp:spPr>
        <a:xfrm rot="19440000">
          <a:off x="2275079" y="845300"/>
          <a:ext cx="288407" cy="367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283341" y="944166"/>
        <a:ext cx="201885" cy="220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BF4D8-0024-4083-803D-F0A1128EDCFD}">
      <dsp:nvSpPr>
        <dsp:cNvPr id="0" name=""/>
        <dsp:cNvSpPr/>
      </dsp:nvSpPr>
      <dsp:spPr>
        <a:xfrm>
          <a:off x="410138" y="306"/>
          <a:ext cx="535597" cy="53559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E</a:t>
          </a:r>
          <a:endParaRPr lang="id-ID" sz="2200" b="1" kern="1200" dirty="0"/>
        </a:p>
      </dsp:txBody>
      <dsp:txXfrm>
        <a:off x="488574" y="78742"/>
        <a:ext cx="378725" cy="378725"/>
      </dsp:txXfrm>
    </dsp:sp>
    <dsp:sp modelId="{F9322762-D512-4CF5-81BC-9ABF2A4056E6}">
      <dsp:nvSpPr>
        <dsp:cNvPr id="0" name=""/>
        <dsp:cNvSpPr/>
      </dsp:nvSpPr>
      <dsp:spPr>
        <a:xfrm rot="3600000">
          <a:off x="805794" y="522435"/>
          <a:ext cx="142325" cy="180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700" kern="1200"/>
        </a:p>
      </dsp:txBody>
      <dsp:txXfrm>
        <a:off x="816468" y="540100"/>
        <a:ext cx="99628" cy="108458"/>
      </dsp:txXfrm>
    </dsp:sp>
    <dsp:sp modelId="{F86CEC1C-0217-4501-B3A2-A6C8E2711CED}">
      <dsp:nvSpPr>
        <dsp:cNvPr id="0" name=""/>
        <dsp:cNvSpPr/>
      </dsp:nvSpPr>
      <dsp:spPr>
        <a:xfrm>
          <a:off x="812207" y="696708"/>
          <a:ext cx="535597" cy="535597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</a:t>
          </a:r>
          <a:endParaRPr lang="id-ID" sz="2200" b="1" kern="1200" dirty="0"/>
        </a:p>
      </dsp:txBody>
      <dsp:txXfrm>
        <a:off x="890643" y="775144"/>
        <a:ext cx="378725" cy="378725"/>
      </dsp:txXfrm>
    </dsp:sp>
    <dsp:sp modelId="{C9E08522-8348-49DA-B318-0F2B64B8005E}">
      <dsp:nvSpPr>
        <dsp:cNvPr id="0" name=""/>
        <dsp:cNvSpPr/>
      </dsp:nvSpPr>
      <dsp:spPr>
        <a:xfrm rot="10800000">
          <a:off x="610802" y="874125"/>
          <a:ext cx="142325" cy="180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700" kern="1200"/>
        </a:p>
      </dsp:txBody>
      <dsp:txXfrm rot="10800000">
        <a:off x="653499" y="910278"/>
        <a:ext cx="99628" cy="108458"/>
      </dsp:txXfrm>
    </dsp:sp>
    <dsp:sp modelId="{7E758776-BE7E-413B-9C6D-D6E099DCC822}">
      <dsp:nvSpPr>
        <dsp:cNvPr id="0" name=""/>
        <dsp:cNvSpPr/>
      </dsp:nvSpPr>
      <dsp:spPr>
        <a:xfrm>
          <a:off x="8070" y="696708"/>
          <a:ext cx="535597" cy="5355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P</a:t>
          </a:r>
          <a:endParaRPr lang="id-ID" sz="2200" b="1" kern="1200"/>
        </a:p>
      </dsp:txBody>
      <dsp:txXfrm>
        <a:off x="86506" y="775144"/>
        <a:ext cx="378725" cy="378725"/>
      </dsp:txXfrm>
    </dsp:sp>
    <dsp:sp modelId="{7FBCC5B1-9F98-4B01-8F80-AA496C2B1E11}">
      <dsp:nvSpPr>
        <dsp:cNvPr id="0" name=""/>
        <dsp:cNvSpPr/>
      </dsp:nvSpPr>
      <dsp:spPr>
        <a:xfrm rot="18000000">
          <a:off x="403726" y="529412"/>
          <a:ext cx="142325" cy="180764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700" kern="1200"/>
        </a:p>
      </dsp:txBody>
      <dsp:txXfrm>
        <a:off x="414400" y="584053"/>
        <a:ext cx="99628" cy="1084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BF4D8-0024-4083-803D-F0A1128EDCFD}">
      <dsp:nvSpPr>
        <dsp:cNvPr id="0" name=""/>
        <dsp:cNvSpPr/>
      </dsp:nvSpPr>
      <dsp:spPr>
        <a:xfrm>
          <a:off x="566520" y="148949"/>
          <a:ext cx="466178" cy="4661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</a:t>
          </a:r>
          <a:endParaRPr lang="id-ID" sz="1900" b="1" kern="1200" dirty="0"/>
        </a:p>
      </dsp:txBody>
      <dsp:txXfrm>
        <a:off x="634790" y="217219"/>
        <a:ext cx="329638" cy="329638"/>
      </dsp:txXfrm>
    </dsp:sp>
    <dsp:sp modelId="{F9322762-D512-4CF5-81BC-9ABF2A4056E6}">
      <dsp:nvSpPr>
        <dsp:cNvPr id="0" name=""/>
        <dsp:cNvSpPr/>
      </dsp:nvSpPr>
      <dsp:spPr>
        <a:xfrm rot="2159428">
          <a:off x="1018021" y="507037"/>
          <a:ext cx="124016" cy="15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600" kern="1200"/>
        </a:p>
      </dsp:txBody>
      <dsp:txXfrm>
        <a:off x="1021572" y="527572"/>
        <a:ext cx="86811" cy="94401"/>
      </dsp:txXfrm>
    </dsp:sp>
    <dsp:sp modelId="{F86CEC1C-0217-4501-B3A2-A6C8E2711CED}">
      <dsp:nvSpPr>
        <dsp:cNvPr id="0" name=""/>
        <dsp:cNvSpPr/>
      </dsp:nvSpPr>
      <dsp:spPr>
        <a:xfrm>
          <a:off x="1133040" y="560406"/>
          <a:ext cx="466178" cy="4661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</a:t>
          </a:r>
          <a:endParaRPr lang="id-ID" sz="1900" b="1" kern="1200" dirty="0"/>
        </a:p>
      </dsp:txBody>
      <dsp:txXfrm>
        <a:off x="1201310" y="628676"/>
        <a:ext cx="329638" cy="329638"/>
      </dsp:txXfrm>
    </dsp:sp>
    <dsp:sp modelId="{C9E08522-8348-49DA-B318-0F2B64B8005E}">
      <dsp:nvSpPr>
        <dsp:cNvPr id="0" name=""/>
        <dsp:cNvSpPr/>
      </dsp:nvSpPr>
      <dsp:spPr>
        <a:xfrm rot="6480929">
          <a:off x="1196975" y="1044366"/>
          <a:ext cx="123964" cy="15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600" kern="1200"/>
        </a:p>
      </dsp:txBody>
      <dsp:txXfrm rot="10800000">
        <a:off x="1221320" y="1058150"/>
        <a:ext cx="86775" cy="94401"/>
      </dsp:txXfrm>
    </dsp:sp>
    <dsp:sp modelId="{506FF06E-3030-47BE-9631-87F5F5691E24}">
      <dsp:nvSpPr>
        <dsp:cNvPr id="0" name=""/>
        <dsp:cNvSpPr/>
      </dsp:nvSpPr>
      <dsp:spPr>
        <a:xfrm>
          <a:off x="916526" y="1226156"/>
          <a:ext cx="466178" cy="4661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E</a:t>
          </a:r>
          <a:endParaRPr lang="id-ID" sz="1900" b="1" kern="1200"/>
        </a:p>
      </dsp:txBody>
      <dsp:txXfrm>
        <a:off x="984796" y="1294426"/>
        <a:ext cx="329638" cy="329638"/>
      </dsp:txXfrm>
    </dsp:sp>
    <dsp:sp modelId="{DF68F944-0D40-4011-9E0E-BBC58A574FB3}">
      <dsp:nvSpPr>
        <dsp:cNvPr id="0" name=""/>
        <dsp:cNvSpPr/>
      </dsp:nvSpPr>
      <dsp:spPr>
        <a:xfrm rot="10800000">
          <a:off x="741151" y="1380578"/>
          <a:ext cx="123931" cy="15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600" kern="1200"/>
        </a:p>
      </dsp:txBody>
      <dsp:txXfrm rot="10800000">
        <a:off x="778330" y="1412045"/>
        <a:ext cx="86752" cy="94401"/>
      </dsp:txXfrm>
    </dsp:sp>
    <dsp:sp modelId="{7E758776-BE7E-413B-9C6D-D6E099DCC822}">
      <dsp:nvSpPr>
        <dsp:cNvPr id="0" name=""/>
        <dsp:cNvSpPr/>
      </dsp:nvSpPr>
      <dsp:spPr>
        <a:xfrm>
          <a:off x="216514" y="1226156"/>
          <a:ext cx="466178" cy="4661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P</a:t>
          </a:r>
          <a:endParaRPr lang="id-ID" sz="1900" b="1" kern="1200"/>
        </a:p>
      </dsp:txBody>
      <dsp:txXfrm>
        <a:off x="284784" y="1294426"/>
        <a:ext cx="329638" cy="329638"/>
      </dsp:txXfrm>
    </dsp:sp>
    <dsp:sp modelId="{7FBCC5B1-9F98-4B01-8F80-AA496C2B1E11}">
      <dsp:nvSpPr>
        <dsp:cNvPr id="0" name=""/>
        <dsp:cNvSpPr/>
      </dsp:nvSpPr>
      <dsp:spPr>
        <a:xfrm rot="15120000">
          <a:off x="280563" y="1051038"/>
          <a:ext cx="123931" cy="15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600" kern="1200"/>
        </a:p>
      </dsp:txBody>
      <dsp:txXfrm rot="10800000">
        <a:off x="304897" y="1100185"/>
        <a:ext cx="86752" cy="94401"/>
      </dsp:txXfrm>
    </dsp:sp>
    <dsp:sp modelId="{D126B49A-D226-4446-B72F-AC950948E40A}">
      <dsp:nvSpPr>
        <dsp:cNvPr id="0" name=""/>
        <dsp:cNvSpPr/>
      </dsp:nvSpPr>
      <dsp:spPr>
        <a:xfrm>
          <a:off x="198" y="560406"/>
          <a:ext cx="466178" cy="46617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P</a:t>
          </a:r>
          <a:endParaRPr lang="id-ID" sz="1900" b="1" kern="1200"/>
        </a:p>
      </dsp:txBody>
      <dsp:txXfrm>
        <a:off x="68468" y="628676"/>
        <a:ext cx="329638" cy="329638"/>
      </dsp:txXfrm>
    </dsp:sp>
    <dsp:sp modelId="{96606301-D506-4C45-ABB5-89A1C9933507}">
      <dsp:nvSpPr>
        <dsp:cNvPr id="0" name=""/>
        <dsp:cNvSpPr/>
      </dsp:nvSpPr>
      <dsp:spPr>
        <a:xfrm rot="19440000">
          <a:off x="451645" y="511161"/>
          <a:ext cx="123931" cy="1573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600" kern="1200"/>
        </a:p>
      </dsp:txBody>
      <dsp:txXfrm>
        <a:off x="455195" y="553555"/>
        <a:ext cx="86752" cy="94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B9814-16ED-4F32-9C85-2E8D29BA7C73}" type="datetimeFigureOut">
              <a:rPr lang="en-ID" smtClean="0"/>
              <a:t>03/12/2019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E6D6A-B405-4B83-BB87-5A6A1CB2CE0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409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EAED3-E86B-4950-A04B-719A912D8C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6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EAED3-E86B-4950-A04B-719A912D8C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72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804986" indent="-30961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38441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733817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229193" indent="-247688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D3CF04E-3BA3-104B-A079-AE659E6E67BB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Notes Placeholder 1"/>
          <p:cNvSpPr>
            <a:spLocks noGrp="1"/>
          </p:cNvSpPr>
          <p:nvPr/>
        </p:nvSpPr>
        <p:spPr bwMode="auto">
          <a:xfrm>
            <a:off x="705474" y="5284330"/>
            <a:ext cx="5640494" cy="500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44440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0050" y="693738"/>
            <a:ext cx="6149975" cy="3460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936768" y="8772669"/>
            <a:ext cx="3011699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44D4DB-0C6D-4E2F-9A5E-E77606CAEC3B}" type="slidenum">
              <a:rPr lang="en-US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87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7E52DDB7-234C-4E04-9C33-9E1BA30F6D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B3347D74-9DFE-49DE-85E1-DC906BE0ED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D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DC6DA84E-A981-42A0-A250-0FDCB86FBE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5DB173-7C05-4D51-9B83-5C867C7A65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822041-D78F-4459-A4D2-CB35BE3F2DAC}" type="slidenum">
              <a:rPr lang="en-US"/>
              <a:pPr/>
              <a:t>31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en-US"/>
              <a:t>Set Induction recommendations:</a:t>
            </a:r>
          </a:p>
          <a:p>
            <a:pPr marL="228600" indent="-228600" eaLnBrk="1" hangingPunct="1"/>
            <a:endParaRPr lang="en-US"/>
          </a:p>
          <a:p>
            <a:pPr marL="228600" indent="-228600" eaLnBrk="1" hangingPunct="1">
              <a:buFontTx/>
              <a:buChar char="•"/>
            </a:pPr>
            <a:r>
              <a:rPr lang="en-US"/>
              <a:t>Role-play an argument between colleagues</a:t>
            </a:r>
          </a:p>
          <a:p>
            <a:pPr marL="228600" indent="-228600" eaLnBrk="1" hangingPunct="1">
              <a:buFontTx/>
              <a:buChar char="•"/>
            </a:pPr>
            <a:r>
              <a:rPr lang="en-US"/>
              <a:t>Show a video about a conversation gone very bad – preferably one from a popular movie or TV series.</a:t>
            </a:r>
          </a:p>
          <a:p>
            <a:pPr marL="228600" indent="-228600" eaLnBrk="1" hangingPunct="1">
              <a:buFontTx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4444-7CAA-4274-8108-A3EDD83E2C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1A741-2472-4B2D-BF17-8D1904B82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64735-14C4-4330-B438-E58A88CD5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E7913-6331-4CAD-9F07-2E87F9E5EB14}" type="datetime1">
              <a:rPr lang="en-ID" smtClean="0"/>
              <a:t>03/12/2019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C0D47-A7B3-4EF1-91B1-698BEEC66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J.P GENTUR SUTAPA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895D4-F870-4678-9296-41F981552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5AD9-6401-4132-977A-9BC55D389E3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508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A25C4-D93D-4846-AC0D-A6ADA2F9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EC177-2E04-4CAE-9E17-E7EDA3A0F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DFFCA-094E-4406-AA3D-D0C045D6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A977-5D6A-434E-A15F-80D5C5BD2C30}" type="datetime1">
              <a:rPr lang="en-ID" smtClean="0"/>
              <a:t>03/12/2019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18626-B8F8-462A-9473-1208ED851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J.P GENTUR SUTAPA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D31A2-9438-4143-9092-31C154AA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5AD9-6401-4132-977A-9BC55D389E3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815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C44FCA-F4C6-4CDF-8FC4-C2F4BD3F7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BB4DCC-D7EE-4F12-BB02-1C1B4855F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608BD-E4F2-4FE2-B331-8F66A7054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FB8F-AE4A-4FC5-B51D-DCF79055AE65}" type="datetime1">
              <a:rPr lang="en-ID" smtClean="0"/>
              <a:t>03/12/2019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0CE1E-1FA3-4D26-B4D0-DD867F467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J.P GENTUR SUTAPA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5B299-DD29-4ED1-8B01-63CE08BD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5AD9-6401-4132-977A-9BC55D389E3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473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17BDB-32E9-43F4-813B-4B98A552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61347-F23D-4869-8A69-9DB1B0FCD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CFF98-8A70-4BE7-BB81-AA315A6B6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20F99-9E6E-412C-8B7B-90DE25D261CB}" type="datetime1">
              <a:rPr lang="en-ID" smtClean="0"/>
              <a:t>03/12/2019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E0D73-C98D-4691-A56F-03710BEB5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J.P GENTUR SUTAPA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9D9B5-48BE-46E4-A772-986EA8A96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5AD9-6401-4132-977A-9BC55D389E3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718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80B7E-5E8D-40BD-BB9C-CC2DC431F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64094-ACF5-44EE-A69D-41DA2D4CB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182AE-3C9A-4653-A886-AF015D6BB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9F5F5-0703-4E9D-954F-5996896471CB}" type="datetime1">
              <a:rPr lang="en-ID" smtClean="0"/>
              <a:t>03/12/2019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D2EA7-B078-49FE-B442-249E59285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J.P GENTUR SUTAPA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655BC-BC1A-46A8-9B91-1F8B3FFF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5AD9-6401-4132-977A-9BC55D389E3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123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B97B-EE73-4F04-A209-0FD1AB94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FBF2B-FCAF-4E99-997F-DCF2375D3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0E215-19E1-4F2D-A1A0-AE41A86F4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64306-42C4-4A53-A855-DEB178588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069F-DDE0-4AE5-82E0-CD848C157A5F}" type="datetime1">
              <a:rPr lang="en-ID" smtClean="0"/>
              <a:t>03/12/2019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7A047-C566-4E91-8CCA-B1D04E79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J.P GENTUR SUTAPA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7C2E4-74DC-4237-87EA-D0306634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5AD9-6401-4132-977A-9BC55D389E3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59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70D2-7D44-4A3B-9C00-4535B9AFD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CBD5D-7CF8-4C2F-B019-032FE289D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9902B-89D3-4673-928F-DC7EBB099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B9E51-1BC5-4E8D-B896-4AD188B4F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5F5CC2-95B7-41E5-BEA6-0E3975119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441533-A2C6-4416-8CE9-361D3014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1A20-2B2A-4936-A14C-7937F5DE6121}" type="datetime1">
              <a:rPr lang="en-ID" smtClean="0"/>
              <a:t>03/12/2019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40651E-0C4B-45BC-8E9E-C821E230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J.P GENTUR SUTAPA 2019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2E1C8F-67D4-4027-9624-DDEC777B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5AD9-6401-4132-977A-9BC55D389E3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7697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E00E-BD52-4419-A17F-EE433E0F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3E2ACC-A7D7-42AB-BF7A-93BD9735C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2064-96CB-43B6-8A6F-314CCFC80CC2}" type="datetime1">
              <a:rPr lang="en-ID" smtClean="0"/>
              <a:t>03/12/2019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20EEB3-2E4A-4391-9A4F-21FCFF79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J.P GENTUR SUTAPA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DF388-EEDD-4E5D-BF5F-2A4EC5E2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5AD9-6401-4132-977A-9BC55D389E3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63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F39758-8234-4F96-8359-060A48B8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CBF3-8FEB-42BE-83E2-0161D53400DD}" type="datetime1">
              <a:rPr lang="en-ID" smtClean="0"/>
              <a:t>03/12/2019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C30F2-8AE4-4A87-AD53-7E8521798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J.P GENTUR SUTAPA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9FAC0-0212-4C18-8D5C-8847B400C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5AD9-6401-4132-977A-9BC55D389E3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210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722ED-0916-47E4-8958-318C46BD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242FB-32E1-4C90-B043-23A7ED2E5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D1162-FBD9-4866-A5FE-7DA979B24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2EDB6-17E2-4F0C-B614-5903B4F0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00D7-D9DE-4581-A7AE-A85AA02094EC}" type="datetime1">
              <a:rPr lang="en-ID" smtClean="0"/>
              <a:t>03/12/2019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00043-2D45-4A0A-A1DC-C62EE3962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J.P GENTUR SUTAPA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18980-C1CB-42BE-AFAD-E1A63476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5AD9-6401-4132-977A-9BC55D389E3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5592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184EB-5E9A-4AE8-A10C-19FD30A4E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71545F-913E-48DC-8922-F81B1CD39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E2EAB-0D04-4F25-A1F7-363C45B7D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C0F5B-8A13-4D23-A775-F7CD0FA98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186A-FF18-44BD-BA9A-77F07FE6F603}" type="datetime1">
              <a:rPr lang="en-ID" smtClean="0"/>
              <a:t>03/12/2019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6AD17-1CB4-429B-95A0-569AA14E0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J.P GENTUR SUTAPA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8D6C1-96F4-4FAA-8959-7374C4268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5AD9-6401-4132-977A-9BC55D389E3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440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E80F03-DD6B-465B-8205-43C56875B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9730B-BE24-41F6-9AC3-1E02EFB8A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9E3AE-D962-4F34-BA77-818660925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247F5-E77E-4C74-ADC0-3F3BB8FB186F}" type="datetime1">
              <a:rPr lang="en-ID" smtClean="0"/>
              <a:t>03/12/2019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42B93-6E59-4F81-A7FB-437342468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D"/>
              <a:t>J.P GENTUR SUTAPA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93D1D-71CF-419F-86A1-17E2D10BB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F5AD9-6401-4132-977A-9BC55D389E3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177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l.org/lingualinks/literacy/referencematerials/GlossaryOfLiteracyTerms/WhatIsSummativeEvaluation.htm" TargetMode="External"/><Relationship Id="rId2" Type="http://schemas.openxmlformats.org/officeDocument/2006/relationships/hyperlink" Target="http://www.sil.org/lingualinks/literacy/referencematerials/GlossaryOfLiteracyTerms/WhatIsFormativeEvaluation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040" y="571033"/>
            <a:ext cx="1145032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PENYUSUNAN DOKUMEN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SISTEM PENJAMINAN MUTU INTERNAL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077602"/>
            <a:ext cx="9144000" cy="1655762"/>
          </a:xfrm>
        </p:spPr>
        <p:txBody>
          <a:bodyPr>
            <a:noAutofit/>
          </a:bodyPr>
          <a:lstStyle/>
          <a:p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J. </a:t>
            </a:r>
            <a:r>
              <a:rPr lang="en-US" b="1" dirty="0" err="1">
                <a:solidFill>
                  <a:srgbClr val="0070C0"/>
                </a:solidFill>
              </a:rPr>
              <a:t>Pramana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Gentur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Sutapa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Fakultas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Kehutanan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Universitas</a:t>
            </a:r>
            <a:r>
              <a:rPr lang="en-US" b="1" dirty="0">
                <a:solidFill>
                  <a:srgbClr val="0070C0"/>
                </a:solidFill>
              </a:rPr>
              <a:t> Gadjah </a:t>
            </a:r>
            <a:r>
              <a:rPr lang="en-US" b="1" dirty="0" err="1">
                <a:solidFill>
                  <a:srgbClr val="0070C0"/>
                </a:solidFill>
              </a:rPr>
              <a:t>Mada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r>
              <a:rPr lang="en-US" b="1" dirty="0">
                <a:solidFill>
                  <a:srgbClr val="0070C0"/>
                </a:solidFill>
              </a:rPr>
              <a:t>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J.P GENTUR SUTAPA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FB62-30A1-4256-A5B2-9D9C11054D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84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90D8B-618E-4EA7-A44C-0CB202686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529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BAGAIMANA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MENYUSUN DOKUMEN YANG BERDAYAGUNA TINGGI BAGI INSTITUSI</a:t>
            </a:r>
            <a:br>
              <a:rPr lang="en-US" dirty="0">
                <a:solidFill>
                  <a:srgbClr val="FF0000"/>
                </a:solidFill>
              </a:rPr>
            </a:br>
            <a:endParaRPr lang="en-ID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EAB741D-514F-4E3E-9731-DC05F9EFE231}"/>
              </a:ext>
            </a:extLst>
          </p:cNvPr>
          <p:cNvSpPr/>
          <p:nvPr/>
        </p:nvSpPr>
        <p:spPr>
          <a:xfrm>
            <a:off x="7142480" y="4043680"/>
            <a:ext cx="3840480" cy="1991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D5027B-9813-4045-A57E-8748419B7474}"/>
              </a:ext>
            </a:extLst>
          </p:cNvPr>
          <p:cNvSpPr/>
          <p:nvPr/>
        </p:nvSpPr>
        <p:spPr>
          <a:xfrm>
            <a:off x="975360" y="4043680"/>
            <a:ext cx="3698240" cy="1991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E1DAF-A2D2-43E7-9AFA-F32D72AB1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0024"/>
            <a:ext cx="10515600" cy="492061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 DAYA GUNA INTERNAL</a:t>
            </a:r>
            <a:r>
              <a:rPr lang="en-US" dirty="0"/>
              <a:t>                                      </a:t>
            </a:r>
            <a:r>
              <a:rPr lang="en-US" dirty="0">
                <a:solidFill>
                  <a:srgbClr val="FFFF00"/>
                </a:solidFill>
              </a:rPr>
              <a:t>DAYA GUNA EKSTERNAL </a:t>
            </a:r>
            <a:endParaRPr lang="en-ID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0EFC43-4CD5-4C42-8AEE-180AA9194536}"/>
              </a:ext>
            </a:extLst>
          </p:cNvPr>
          <p:cNvCxnSpPr/>
          <p:nvPr/>
        </p:nvCxnSpPr>
        <p:spPr>
          <a:xfrm flipH="1">
            <a:off x="4480560" y="3048000"/>
            <a:ext cx="1473200" cy="9956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A0B8D38-68CE-4416-897C-3E37A417D3D0}"/>
              </a:ext>
            </a:extLst>
          </p:cNvPr>
          <p:cNvCxnSpPr>
            <a:cxnSpLocks/>
          </p:cNvCxnSpPr>
          <p:nvPr/>
        </p:nvCxnSpPr>
        <p:spPr>
          <a:xfrm>
            <a:off x="6096000" y="3048000"/>
            <a:ext cx="1524000" cy="108712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B4226F2-CF1B-4370-A548-63E9BC47F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J.P GENTUR SUTAPA 2019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4458120-6152-4C28-A0FD-E8E6BC3E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5AD9-6401-4132-977A-9BC55D389E3B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92839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81421" y="1391989"/>
            <a:ext cx="6278279" cy="16346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686" name="AutoShape 6"/>
          <p:cNvSpPr>
            <a:spLocks noChangeArrowheads="1"/>
          </p:cNvSpPr>
          <p:nvPr/>
        </p:nvSpPr>
        <p:spPr bwMode="auto">
          <a:xfrm>
            <a:off x="3409949" y="5004610"/>
            <a:ext cx="1689100" cy="1266498"/>
          </a:xfrm>
          <a:prstGeom prst="flowChartAlternateProcess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662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id-ID" sz="1662" b="1" dirty="0" err="1">
                <a:solidFill>
                  <a:schemeClr val="bg1"/>
                </a:solidFill>
                <a:latin typeface="Verdana" pitchFamily="34" charset="0"/>
              </a:rPr>
              <a:t>Tinjauan</a:t>
            </a:r>
            <a:endParaRPr lang="en-US" altLang="id-ID" sz="1662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662" b="1" dirty="0" err="1">
                <a:solidFill>
                  <a:schemeClr val="bg1"/>
                </a:solidFill>
                <a:latin typeface="Verdana" pitchFamily="34" charset="0"/>
              </a:rPr>
              <a:t>Manajemen</a:t>
            </a:r>
            <a:endParaRPr lang="en-US" altLang="id-ID" sz="1662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9687" name="AutoShape 7"/>
          <p:cNvSpPr>
            <a:spLocks noChangeArrowheads="1"/>
          </p:cNvSpPr>
          <p:nvPr/>
        </p:nvSpPr>
        <p:spPr bwMode="auto">
          <a:xfrm rot="10617175">
            <a:off x="5249582" y="5250874"/>
            <a:ext cx="304800" cy="77397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d-ID" altLang="en-US" sz="1662">
              <a:latin typeface="Verdana" pitchFamily="34" charset="0"/>
            </a:endParaRPr>
          </a:p>
        </p:txBody>
      </p:sp>
      <p:sp>
        <p:nvSpPr>
          <p:cNvPr id="199688" name="AutoShape 8"/>
          <p:cNvSpPr>
            <a:spLocks noChangeArrowheads="1"/>
          </p:cNvSpPr>
          <p:nvPr/>
        </p:nvSpPr>
        <p:spPr bwMode="auto">
          <a:xfrm>
            <a:off x="5694544" y="5004610"/>
            <a:ext cx="1676400" cy="1266498"/>
          </a:xfrm>
          <a:prstGeom prst="flowChartAlternateProcess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662" b="1" dirty="0">
                <a:solidFill>
                  <a:srgbClr val="FF0000"/>
                </a:solidFill>
                <a:latin typeface="Verdana" pitchFamily="34" charset="0"/>
              </a:rPr>
              <a:t>Audit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662" b="1" dirty="0" err="1">
                <a:solidFill>
                  <a:srgbClr val="FF0000"/>
                </a:solidFill>
                <a:latin typeface="Verdana" pitchFamily="34" charset="0"/>
              </a:rPr>
              <a:t>Mutu</a:t>
            </a:r>
            <a:r>
              <a:rPr lang="en-US" altLang="id-ID" sz="1662" b="1" dirty="0">
                <a:solidFill>
                  <a:srgbClr val="FF0000"/>
                </a:solidFill>
                <a:latin typeface="Verdana" pitchFamily="34" charset="0"/>
              </a:rPr>
              <a:t> Internal</a:t>
            </a:r>
          </a:p>
        </p:txBody>
      </p:sp>
      <p:sp>
        <p:nvSpPr>
          <p:cNvPr id="199689" name="AutoShape 9"/>
          <p:cNvSpPr>
            <a:spLocks noChangeArrowheads="1"/>
          </p:cNvSpPr>
          <p:nvPr/>
        </p:nvSpPr>
        <p:spPr bwMode="auto">
          <a:xfrm rot="10617175">
            <a:off x="7477123" y="5270651"/>
            <a:ext cx="304800" cy="773971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d-ID" altLang="en-US" sz="1662">
              <a:latin typeface="Verdana" pitchFamily="34" charset="0"/>
            </a:endParaRPr>
          </a:p>
        </p:txBody>
      </p:sp>
      <p:sp>
        <p:nvSpPr>
          <p:cNvPr id="199690" name="AutoShape 10"/>
          <p:cNvSpPr>
            <a:spLocks noChangeArrowheads="1"/>
          </p:cNvSpPr>
          <p:nvPr/>
        </p:nvSpPr>
        <p:spPr bwMode="auto">
          <a:xfrm>
            <a:off x="7759700" y="4989206"/>
            <a:ext cx="1752600" cy="1266498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id-ID" sz="1662" b="1" dirty="0">
                <a:solidFill>
                  <a:srgbClr val="002060"/>
                </a:solidFill>
                <a:latin typeface="Verdana" pitchFamily="34" charset="0"/>
              </a:rPr>
              <a:t>Monitoring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id-ID" sz="1662" b="1" dirty="0" err="1">
                <a:solidFill>
                  <a:srgbClr val="002060"/>
                </a:solidFill>
                <a:latin typeface="Verdana" pitchFamily="34" charset="0"/>
              </a:rPr>
              <a:t>dan</a:t>
            </a:r>
            <a:endParaRPr lang="en-US" altLang="id-ID" sz="1662" b="1" dirty="0">
              <a:solidFill>
                <a:srgbClr val="00206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id-ID" sz="1662" b="1" dirty="0" err="1">
                <a:solidFill>
                  <a:srgbClr val="002060"/>
                </a:solidFill>
                <a:latin typeface="Verdana" pitchFamily="34" charset="0"/>
              </a:rPr>
              <a:t>Evaluasi</a:t>
            </a:r>
            <a:r>
              <a:rPr lang="en-US" altLang="id-ID" sz="1662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US" altLang="id-ID" sz="1662" b="1" dirty="0" err="1">
                <a:solidFill>
                  <a:srgbClr val="002060"/>
                </a:solidFill>
                <a:latin typeface="Verdana" pitchFamily="34" charset="0"/>
              </a:rPr>
              <a:t>Diri</a:t>
            </a:r>
            <a:r>
              <a:rPr lang="en-US" altLang="id-ID" sz="1662" b="1" dirty="0">
                <a:solidFill>
                  <a:srgbClr val="002060"/>
                </a:solidFill>
                <a:latin typeface="Verdana" pitchFamily="34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d-ID" sz="1662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99691" name="AutoShape 11"/>
          <p:cNvSpPr>
            <a:spLocks noChangeArrowheads="1"/>
          </p:cNvSpPr>
          <p:nvPr/>
        </p:nvSpPr>
        <p:spPr bwMode="auto">
          <a:xfrm rot="5400000">
            <a:off x="8348715" y="4288663"/>
            <a:ext cx="422166" cy="838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d-ID" altLang="en-US" sz="1662">
              <a:latin typeface="Verdana" pitchFamily="34" charset="0"/>
            </a:endParaRPr>
          </a:p>
        </p:txBody>
      </p:sp>
      <p:sp>
        <p:nvSpPr>
          <p:cNvPr id="199692" name="Text Box 12"/>
          <p:cNvSpPr txBox="1">
            <a:spLocks noChangeArrowheads="1"/>
          </p:cNvSpPr>
          <p:nvPr/>
        </p:nvSpPr>
        <p:spPr bwMode="auto">
          <a:xfrm>
            <a:off x="1312642" y="171743"/>
            <a:ext cx="5883713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Verdana" pitchFamily="34" charset="0"/>
              </a:rPr>
              <a:t>PENGEMBANGAN  SPMI</a:t>
            </a:r>
          </a:p>
        </p:txBody>
      </p:sp>
      <p:sp>
        <p:nvSpPr>
          <p:cNvPr id="199693" name="AutoShape 13"/>
          <p:cNvSpPr>
            <a:spLocks noChangeArrowheads="1"/>
          </p:cNvSpPr>
          <p:nvPr/>
        </p:nvSpPr>
        <p:spPr bwMode="auto">
          <a:xfrm>
            <a:off x="3472575" y="3265362"/>
            <a:ext cx="1536700" cy="1266498"/>
          </a:xfrm>
          <a:prstGeom prst="flowChartAlternateProcess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108" b="1" dirty="0">
                <a:solidFill>
                  <a:schemeClr val="bg1"/>
                </a:solidFill>
                <a:latin typeface="Verdana" pitchFamily="34" charset="0"/>
              </a:rPr>
              <a:t>Dokumen</a:t>
            </a:r>
            <a:r>
              <a:rPr lang="en-US" altLang="id-ID" sz="1108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id-ID" sz="1108" b="1" dirty="0" err="1">
                <a:solidFill>
                  <a:schemeClr val="bg1"/>
                </a:solidFill>
                <a:latin typeface="Verdana" pitchFamily="34" charset="0"/>
              </a:rPr>
              <a:t>SPMI</a:t>
            </a:r>
            <a:r>
              <a:rPr lang="id-ID" altLang="id-ID" sz="1108" b="1" dirty="0">
                <a:solidFill>
                  <a:schemeClr val="bg1"/>
                </a:solidFill>
                <a:latin typeface="Verdana" pitchFamily="34" charset="0"/>
              </a:rPr>
              <a:t>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108" b="1" dirty="0">
                <a:solidFill>
                  <a:schemeClr val="bg1"/>
                </a:solidFill>
                <a:latin typeface="Verdana" pitchFamily="34" charset="0"/>
              </a:rPr>
              <a:t>Buku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108" b="1" dirty="0" err="1">
                <a:solidFill>
                  <a:schemeClr val="bg1"/>
                </a:solidFill>
                <a:latin typeface="Verdana" pitchFamily="34" charset="0"/>
              </a:rPr>
              <a:t>Kebijakan</a:t>
            </a:r>
            <a:endParaRPr lang="en-US" altLang="id-ID" sz="1108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108" b="1" dirty="0">
                <a:solidFill>
                  <a:schemeClr val="bg1"/>
                </a:solidFill>
                <a:latin typeface="Verdana" pitchFamily="34" charset="0"/>
              </a:rPr>
              <a:t>Manual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108" b="1" dirty="0" err="1">
                <a:solidFill>
                  <a:schemeClr val="bg1"/>
                </a:solidFill>
                <a:latin typeface="Verdana" pitchFamily="34" charset="0"/>
              </a:rPr>
              <a:t>Standar</a:t>
            </a:r>
            <a:endParaRPr lang="en-US" altLang="id-ID" sz="1108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108" b="1" dirty="0" err="1">
                <a:solidFill>
                  <a:schemeClr val="bg1"/>
                </a:solidFill>
                <a:latin typeface="Verdana" pitchFamily="34" charset="0"/>
              </a:rPr>
              <a:t>Formulir</a:t>
            </a:r>
            <a:endParaRPr lang="en-US" altLang="id-ID" sz="1108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9696" name="AutoShape 16"/>
          <p:cNvSpPr>
            <a:spLocks noChangeArrowheads="1"/>
          </p:cNvSpPr>
          <p:nvPr/>
        </p:nvSpPr>
        <p:spPr bwMode="auto">
          <a:xfrm>
            <a:off x="5437466" y="3507883"/>
            <a:ext cx="1849159" cy="789079"/>
          </a:xfrm>
          <a:prstGeom prst="rightArrow">
            <a:avLst>
              <a:gd name="adj1" fmla="val 50000"/>
              <a:gd name="adj2" fmla="val 24997"/>
            </a:avLst>
          </a:prstGeom>
          <a:solidFill>
            <a:srgbClr val="FFC00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d-ID" altLang="en-US" sz="1662">
              <a:latin typeface="Verdana" pitchFamily="34" charset="0"/>
            </a:endParaRPr>
          </a:p>
        </p:txBody>
      </p:sp>
      <p:sp>
        <p:nvSpPr>
          <p:cNvPr id="199697" name="AutoShape 17"/>
          <p:cNvSpPr>
            <a:spLocks noChangeArrowheads="1"/>
          </p:cNvSpPr>
          <p:nvPr/>
        </p:nvSpPr>
        <p:spPr bwMode="auto">
          <a:xfrm>
            <a:off x="7683500" y="3159820"/>
            <a:ext cx="1524000" cy="1266498"/>
          </a:xfrm>
          <a:prstGeom prst="flowChartAlternateProcess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662" b="1" dirty="0" err="1">
                <a:solidFill>
                  <a:schemeClr val="bg1"/>
                </a:solidFill>
                <a:latin typeface="Verdana" pitchFamily="34" charset="0"/>
              </a:rPr>
              <a:t>Pelaksanaan</a:t>
            </a:r>
            <a:endParaRPr lang="en-US" altLang="id-ID" sz="1662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662" b="1" dirty="0" err="1">
                <a:solidFill>
                  <a:schemeClr val="bg1"/>
                </a:solidFill>
                <a:latin typeface="Verdana" pitchFamily="34" charset="0"/>
              </a:rPr>
              <a:t>Standar</a:t>
            </a:r>
            <a:endParaRPr lang="en-US" altLang="id-ID" sz="1662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662" b="1" dirty="0" err="1">
                <a:solidFill>
                  <a:schemeClr val="bg1"/>
                </a:solidFill>
                <a:latin typeface="Verdana" pitchFamily="34" charset="0"/>
              </a:rPr>
              <a:t>Dikti</a:t>
            </a:r>
            <a:endParaRPr lang="en-US" altLang="id-ID" sz="1662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9698" name="AutoShape 18"/>
          <p:cNvSpPr>
            <a:spLocks noChangeArrowheads="1"/>
          </p:cNvSpPr>
          <p:nvPr/>
        </p:nvSpPr>
        <p:spPr bwMode="auto">
          <a:xfrm rot="10800000">
            <a:off x="2574826" y="3671934"/>
            <a:ext cx="762000" cy="2040469"/>
          </a:xfrm>
          <a:prstGeom prst="curvedLeftArrow">
            <a:avLst>
              <a:gd name="adj1" fmla="val 58000"/>
              <a:gd name="adj2" fmla="val 116000"/>
              <a:gd name="adj3" fmla="val 37495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d-ID" altLang="en-US" sz="1662">
              <a:latin typeface="Verdana" pitchFamily="34" charset="0"/>
            </a:endParaRPr>
          </a:p>
        </p:txBody>
      </p:sp>
      <p:sp>
        <p:nvSpPr>
          <p:cNvPr id="199699" name="Text Box 19"/>
          <p:cNvSpPr txBox="1">
            <a:spLocks noChangeArrowheads="1"/>
          </p:cNvSpPr>
          <p:nvPr/>
        </p:nvSpPr>
        <p:spPr bwMode="auto">
          <a:xfrm>
            <a:off x="2180999" y="4370864"/>
            <a:ext cx="696216" cy="89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2" b="1" i="1" dirty="0">
                <a:solidFill>
                  <a:schemeClr val="tx2"/>
                </a:solidFill>
                <a:latin typeface="Verdana" pitchFamily="34" charset="0"/>
              </a:rPr>
              <a:t>Kaizen</a:t>
            </a:r>
            <a:endParaRPr lang="id-ID" altLang="en-US" sz="1662" b="1" i="1" dirty="0">
              <a:solidFill>
                <a:schemeClr val="tx2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62" b="1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1739901" y="1623479"/>
            <a:ext cx="1155700" cy="1266498"/>
          </a:xfrm>
          <a:prstGeom prst="flowChartAlternateProcess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108" b="1" dirty="0">
                <a:solidFill>
                  <a:srgbClr val="FFFF00"/>
                </a:solidFill>
                <a:latin typeface="Arial" charset="0"/>
              </a:rPr>
              <a:t>Dokumen/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108" b="1" dirty="0">
                <a:solidFill>
                  <a:srgbClr val="FFFF00"/>
                </a:solidFill>
                <a:latin typeface="Arial" charset="0"/>
              </a:rPr>
              <a:t>Buku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108" b="1" dirty="0" err="1">
                <a:solidFill>
                  <a:srgbClr val="FFFF00"/>
                </a:solidFill>
                <a:latin typeface="Arial" charset="0"/>
              </a:rPr>
              <a:t>Kebijakan</a:t>
            </a:r>
            <a:endParaRPr lang="en-US" altLang="id-ID" sz="1108" b="1" dirty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108" b="1" dirty="0" err="1">
                <a:solidFill>
                  <a:srgbClr val="FFFF00"/>
                </a:solidFill>
                <a:latin typeface="Arial" charset="0"/>
              </a:rPr>
              <a:t>SPMI</a:t>
            </a:r>
            <a:endParaRPr lang="en-US" altLang="id-ID" sz="1108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3263901" y="1610212"/>
            <a:ext cx="1155700" cy="1266498"/>
          </a:xfrm>
          <a:prstGeom prst="flowChartAlternateProcess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108" b="1" dirty="0">
                <a:solidFill>
                  <a:schemeClr val="bg1"/>
                </a:solidFill>
                <a:latin typeface="Arial" charset="0"/>
              </a:rPr>
              <a:t>Dokumen/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108" b="1" dirty="0">
                <a:solidFill>
                  <a:schemeClr val="bg1"/>
                </a:solidFill>
                <a:latin typeface="Arial" charset="0"/>
              </a:rPr>
              <a:t>Buku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108" b="1" dirty="0">
                <a:solidFill>
                  <a:schemeClr val="bg1"/>
                </a:solidFill>
                <a:latin typeface="Arial" charset="0"/>
              </a:rPr>
              <a:t>Manual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108" b="1" dirty="0" err="1">
                <a:solidFill>
                  <a:schemeClr val="bg1"/>
                </a:solidFill>
                <a:latin typeface="Arial" charset="0"/>
              </a:rPr>
              <a:t>SPMI</a:t>
            </a:r>
            <a:endParaRPr lang="en-US" altLang="id-ID" sz="1477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4800599" y="1623479"/>
            <a:ext cx="1143000" cy="1266498"/>
          </a:xfrm>
          <a:prstGeom prst="flowChartAlternateProcess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108" b="1" dirty="0">
                <a:solidFill>
                  <a:srgbClr val="FFFF00"/>
                </a:solidFill>
                <a:latin typeface="Arial" charset="0"/>
              </a:rPr>
              <a:t>Dokumen/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108" b="1" dirty="0">
                <a:solidFill>
                  <a:srgbClr val="FFFF00"/>
                </a:solidFill>
                <a:latin typeface="Arial" charset="0"/>
              </a:rPr>
              <a:t>Buku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108" b="1" dirty="0">
                <a:solidFill>
                  <a:srgbClr val="FFFF00"/>
                </a:solidFill>
                <a:latin typeface="Arial" charset="0"/>
              </a:rPr>
              <a:t>Standar</a:t>
            </a:r>
            <a:endParaRPr lang="en-US" altLang="id-ID" sz="1108" b="1" dirty="0">
              <a:solidFill>
                <a:srgbClr val="FFFF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108" b="1" dirty="0" err="1">
                <a:solidFill>
                  <a:srgbClr val="FFFF00"/>
                </a:solidFill>
                <a:latin typeface="Arial" charset="0"/>
              </a:rPr>
              <a:t>Dikt</a:t>
            </a:r>
            <a:r>
              <a:rPr lang="en-US" altLang="id-ID" sz="1108" b="1" dirty="0" err="1">
                <a:solidFill>
                  <a:schemeClr val="bg1"/>
                </a:solidFill>
                <a:latin typeface="Arial" charset="0"/>
              </a:rPr>
              <a:t>i</a:t>
            </a:r>
            <a:endParaRPr lang="en-US" altLang="id-ID" sz="1108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6313767" y="1623479"/>
            <a:ext cx="1143000" cy="1266498"/>
          </a:xfrm>
          <a:prstGeom prst="flowChartAlternateProcess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108" b="1" dirty="0">
                <a:solidFill>
                  <a:schemeClr val="bg1"/>
                </a:solidFill>
                <a:latin typeface="Arial" charset="0"/>
              </a:rPr>
              <a:t>Dokumen/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108" b="1" dirty="0">
                <a:solidFill>
                  <a:schemeClr val="bg1"/>
                </a:solidFill>
                <a:latin typeface="Arial" charset="0"/>
              </a:rPr>
              <a:t>Buku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d-ID" altLang="id-ID" sz="1108" b="1" dirty="0">
                <a:solidFill>
                  <a:schemeClr val="bg1"/>
                </a:solidFill>
                <a:latin typeface="Arial" charset="0"/>
              </a:rPr>
              <a:t>Formulir</a:t>
            </a:r>
            <a:endParaRPr lang="en-US" altLang="id-ID" sz="1108" b="1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d-ID" sz="1108" b="1" dirty="0" err="1">
                <a:solidFill>
                  <a:schemeClr val="bg1"/>
                </a:solidFill>
                <a:latin typeface="Arial" charset="0"/>
              </a:rPr>
              <a:t>SPMI</a:t>
            </a:r>
            <a:endParaRPr lang="en-US" altLang="id-ID" sz="1108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J.P GENTUR SUTAPA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AD7586-8AD4-43E6-A229-ED654BCB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9A33-B73D-4604-AFAA-7A14C066E647}" type="slidenum">
              <a:rPr lang="en-SG" smtClean="0"/>
              <a:t>11</a:t>
            </a:fld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69E7F5-3B81-4FD9-8755-6B007404DEE5}"/>
              </a:ext>
            </a:extLst>
          </p:cNvPr>
          <p:cNvSpPr txBox="1"/>
          <p:nvPr/>
        </p:nvSpPr>
        <p:spPr>
          <a:xfrm>
            <a:off x="1481421" y="797147"/>
            <a:ext cx="627827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VISI, MISI, NILAI </a:t>
            </a:r>
            <a:endParaRPr lang="en-ID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CD104AB-FAEF-4626-BE51-CEEAC5F69420}"/>
              </a:ext>
            </a:extLst>
          </p:cNvPr>
          <p:cNvSpPr/>
          <p:nvPr/>
        </p:nvSpPr>
        <p:spPr>
          <a:xfrm flipH="1">
            <a:off x="2473125" y="1192946"/>
            <a:ext cx="101700" cy="28417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8E56FB84-5991-45AA-A7E1-5D24EF2922A2}"/>
              </a:ext>
            </a:extLst>
          </p:cNvPr>
          <p:cNvSpPr/>
          <p:nvPr/>
        </p:nvSpPr>
        <p:spPr>
          <a:xfrm>
            <a:off x="5473795" y="1176796"/>
            <a:ext cx="101700" cy="29385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4630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4951B6F7-3994-4B9A-8521-1B9854D620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6050" y="1730558"/>
            <a:ext cx="8427410" cy="4367211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>
            <a:normAutofit fontScale="25000" lnSpcReduction="20000"/>
          </a:bodyPr>
          <a:lstStyle/>
          <a:p>
            <a:pPr marL="457200" indent="-457200">
              <a:lnSpc>
                <a:spcPct val="80000"/>
              </a:lnSpc>
              <a:buNone/>
              <a:defRPr/>
            </a:pPr>
            <a:endParaRPr lang="id-ID" dirty="0">
              <a:latin typeface="Book Antiqua" pitchFamily="18" charset="0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en-GB" sz="11200" dirty="0" err="1"/>
              <a:t>Bermanfaat</a:t>
            </a:r>
            <a:r>
              <a:rPr lang="en-GB" sz="11200" dirty="0"/>
              <a:t> </a:t>
            </a:r>
            <a:r>
              <a:rPr lang="en-GB" sz="11200" dirty="0" err="1"/>
              <a:t>untuk</a:t>
            </a:r>
            <a:r>
              <a:rPr lang="en-GB" sz="11200" dirty="0"/>
              <a:t>: </a:t>
            </a:r>
            <a:endParaRPr lang="id-ID" sz="11200" dirty="0"/>
          </a:p>
          <a:p>
            <a:pPr marL="457200" indent="-457200">
              <a:lnSpc>
                <a:spcPct val="110000"/>
              </a:lnSpc>
              <a:buFontTx/>
              <a:buAutoNum type="arabicPeriod"/>
              <a:defRPr/>
            </a:pPr>
            <a:r>
              <a:rPr lang="en-GB" sz="11200" dirty="0" err="1"/>
              <a:t>menjelaskan</a:t>
            </a:r>
            <a:r>
              <a:rPr lang="en-GB" sz="11200" dirty="0"/>
              <a:t> </a:t>
            </a:r>
            <a:r>
              <a:rPr lang="en-GB" sz="11200" dirty="0" err="1"/>
              <a:t>kepada</a:t>
            </a:r>
            <a:r>
              <a:rPr lang="en-GB" sz="11200" dirty="0"/>
              <a:t> para </a:t>
            </a:r>
            <a:r>
              <a:rPr lang="en-GB" sz="11200" dirty="0" err="1"/>
              <a:t>pemangku</a:t>
            </a:r>
            <a:r>
              <a:rPr lang="en-GB" sz="11200" dirty="0"/>
              <a:t> </a:t>
            </a:r>
            <a:r>
              <a:rPr lang="en-GB" sz="11200" dirty="0" err="1"/>
              <a:t>kepentingan</a:t>
            </a:r>
            <a:r>
              <a:rPr lang="en-GB" sz="11200" dirty="0"/>
              <a:t> PT </a:t>
            </a:r>
            <a:r>
              <a:rPr lang="id-ID" sz="11200" dirty="0"/>
              <a:t>(internal dan eksternal) </a:t>
            </a:r>
            <a:r>
              <a:rPr lang="en-GB" sz="11200" dirty="0" err="1"/>
              <a:t>tentang</a:t>
            </a:r>
            <a:r>
              <a:rPr lang="en-GB" sz="11200" dirty="0"/>
              <a:t> SPMI PT yang </a:t>
            </a:r>
            <a:r>
              <a:rPr lang="en-GB" sz="11200" dirty="0" err="1"/>
              <a:t>bersangkutan</a:t>
            </a:r>
            <a:r>
              <a:rPr lang="en-GB" sz="11200" dirty="0"/>
              <a:t> </a:t>
            </a:r>
            <a:r>
              <a:rPr lang="en-GB" sz="11200" dirty="0" err="1"/>
              <a:t>secara</a:t>
            </a:r>
            <a:r>
              <a:rPr lang="en-GB" sz="11200" dirty="0"/>
              <a:t> </a:t>
            </a:r>
            <a:r>
              <a:rPr lang="en-GB" sz="11200" dirty="0" err="1"/>
              <a:t>ringkas</a:t>
            </a:r>
            <a:r>
              <a:rPr lang="en-GB" sz="11200" dirty="0"/>
              <a:t>, </a:t>
            </a:r>
            <a:r>
              <a:rPr lang="en-GB" sz="11200" dirty="0" err="1"/>
              <a:t>padat</a:t>
            </a:r>
            <a:r>
              <a:rPr lang="en-GB" sz="11200" dirty="0"/>
              <a:t>, </a:t>
            </a:r>
            <a:r>
              <a:rPr lang="en-GB" sz="11200" dirty="0" err="1"/>
              <a:t>namun</a:t>
            </a:r>
            <a:r>
              <a:rPr lang="en-GB" sz="11200" dirty="0"/>
              <a:t> </a:t>
            </a:r>
            <a:r>
              <a:rPr lang="en-GB" sz="11200" dirty="0" err="1"/>
              <a:t>utuh</a:t>
            </a:r>
            <a:r>
              <a:rPr lang="en-GB" sz="11200" dirty="0"/>
              <a:t> dan </a:t>
            </a:r>
            <a:r>
              <a:rPr lang="en-GB" sz="11200" dirty="0" err="1"/>
              <a:t>menyeluruh</a:t>
            </a:r>
            <a:r>
              <a:rPr lang="en-GB" sz="11200" dirty="0"/>
              <a:t>; </a:t>
            </a:r>
            <a:endParaRPr lang="id-ID" sz="11200" dirty="0"/>
          </a:p>
          <a:p>
            <a:pPr marL="457200" indent="-457200">
              <a:lnSpc>
                <a:spcPct val="110000"/>
              </a:lnSpc>
              <a:buFont typeface="Wingdings 2" pitchFamily="18" charset="2"/>
              <a:buAutoNum type="arabicPeriod" startAt="2"/>
              <a:defRPr/>
            </a:pPr>
            <a:r>
              <a:rPr lang="en-GB" sz="11200" dirty="0" err="1">
                <a:solidFill>
                  <a:srgbClr val="FF0000"/>
                </a:solidFill>
              </a:rPr>
              <a:t>menjadi</a:t>
            </a:r>
            <a:r>
              <a:rPr lang="en-GB" sz="11200" dirty="0">
                <a:solidFill>
                  <a:srgbClr val="FF0000"/>
                </a:solidFill>
              </a:rPr>
              <a:t> </a:t>
            </a:r>
            <a:r>
              <a:rPr lang="en-GB" sz="11200" dirty="0" err="1">
                <a:solidFill>
                  <a:srgbClr val="FF0000"/>
                </a:solidFill>
              </a:rPr>
              <a:t>dasar</a:t>
            </a:r>
            <a:r>
              <a:rPr lang="en-GB" sz="11200" dirty="0">
                <a:solidFill>
                  <a:srgbClr val="FF0000"/>
                </a:solidFill>
              </a:rPr>
              <a:t> </a:t>
            </a:r>
            <a:r>
              <a:rPr lang="en-GB" sz="11200" dirty="0" err="1">
                <a:solidFill>
                  <a:srgbClr val="FF0000"/>
                </a:solidFill>
              </a:rPr>
              <a:t>atau</a:t>
            </a:r>
            <a:r>
              <a:rPr lang="en-GB" sz="11200" dirty="0">
                <a:solidFill>
                  <a:srgbClr val="FF0000"/>
                </a:solidFill>
              </a:rPr>
              <a:t> </a:t>
            </a:r>
            <a:r>
              <a:rPr lang="id-ID" sz="11200" dirty="0">
                <a:solidFill>
                  <a:srgbClr val="FF0000"/>
                </a:solidFill>
              </a:rPr>
              <a:t>“</a:t>
            </a:r>
            <a:r>
              <a:rPr lang="en-GB" sz="11200" dirty="0" err="1">
                <a:solidFill>
                  <a:srgbClr val="FF0000"/>
                </a:solidFill>
              </a:rPr>
              <a:t>payung</a:t>
            </a:r>
            <a:r>
              <a:rPr lang="id-ID" sz="11200" dirty="0">
                <a:solidFill>
                  <a:srgbClr val="FF0000"/>
                </a:solidFill>
              </a:rPr>
              <a:t>”</a:t>
            </a:r>
            <a:r>
              <a:rPr lang="en-US" sz="11200" dirty="0">
                <a:solidFill>
                  <a:srgbClr val="FF0000"/>
                </a:solidFill>
              </a:rPr>
              <a:t> </a:t>
            </a:r>
            <a:r>
              <a:rPr lang="en-GB" sz="11200" dirty="0" err="1">
                <a:solidFill>
                  <a:srgbClr val="FF0000"/>
                </a:solidFill>
              </a:rPr>
              <a:t>bagi</a:t>
            </a:r>
            <a:r>
              <a:rPr lang="en-GB" sz="11200" dirty="0">
                <a:solidFill>
                  <a:srgbClr val="FF0000"/>
                </a:solidFill>
              </a:rPr>
              <a:t> p</a:t>
            </a:r>
            <a:r>
              <a:rPr lang="id-ID" sz="11200" dirty="0">
                <a:solidFill>
                  <a:srgbClr val="FF0000"/>
                </a:solidFill>
              </a:rPr>
              <a:t>elaksanaan </a:t>
            </a:r>
            <a:r>
              <a:rPr lang="en-GB" sz="11200" dirty="0">
                <a:solidFill>
                  <a:srgbClr val="FF0000"/>
                </a:solidFill>
              </a:rPr>
              <a:t> SPMI </a:t>
            </a:r>
            <a:r>
              <a:rPr lang="id-ID" sz="11200" dirty="0">
                <a:solidFill>
                  <a:srgbClr val="FF0000"/>
                </a:solidFill>
              </a:rPr>
              <a:t>PT secara </a:t>
            </a:r>
            <a:r>
              <a:rPr lang="id-ID" sz="11200" b="1" dirty="0">
                <a:solidFill>
                  <a:srgbClr val="FF0000"/>
                </a:solidFill>
              </a:rPr>
              <a:t>si</a:t>
            </a:r>
            <a:r>
              <a:rPr lang="en-US" sz="11200" b="1" dirty="0">
                <a:solidFill>
                  <a:srgbClr val="FF0000"/>
                </a:solidFill>
              </a:rPr>
              <a:t>s</a:t>
            </a:r>
            <a:r>
              <a:rPr lang="id-ID" sz="11200" b="1" dirty="0">
                <a:solidFill>
                  <a:srgbClr val="FF0000"/>
                </a:solidFill>
              </a:rPr>
              <a:t>temik</a:t>
            </a:r>
            <a:r>
              <a:rPr lang="id-ID" sz="11200" dirty="0">
                <a:solidFill>
                  <a:srgbClr val="FF0000"/>
                </a:solidFill>
              </a:rPr>
              <a:t> dan </a:t>
            </a:r>
            <a:r>
              <a:rPr lang="id-ID" sz="11200" b="1" dirty="0">
                <a:solidFill>
                  <a:srgbClr val="FF0000"/>
                </a:solidFill>
              </a:rPr>
              <a:t>terstruktur</a:t>
            </a:r>
            <a:r>
              <a:rPr lang="en-US" sz="11200" dirty="0">
                <a:solidFill>
                  <a:srgbClr val="FF0000"/>
                </a:solidFill>
              </a:rPr>
              <a:t>;</a:t>
            </a:r>
            <a:r>
              <a:rPr lang="en-GB" sz="11200" dirty="0">
                <a:solidFill>
                  <a:srgbClr val="FF0000"/>
                </a:solidFill>
              </a:rPr>
              <a:t> </a:t>
            </a:r>
            <a:endParaRPr lang="id-ID" sz="112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10000"/>
              </a:lnSpc>
              <a:buFontTx/>
              <a:buAutoNum type="arabicPeriod" startAt="3"/>
              <a:defRPr/>
            </a:pPr>
            <a:r>
              <a:rPr lang="en-GB" sz="11200" dirty="0" err="1"/>
              <a:t>membuktikan</a:t>
            </a:r>
            <a:r>
              <a:rPr lang="en-GB" sz="11200" dirty="0"/>
              <a:t> </a:t>
            </a:r>
            <a:r>
              <a:rPr lang="id-ID" sz="11200" dirty="0"/>
              <a:t>bahwa PT telah memiliki dan mengim</a:t>
            </a:r>
            <a:r>
              <a:rPr lang="en-US" sz="11200" dirty="0"/>
              <a:t>-</a:t>
            </a:r>
            <a:r>
              <a:rPr lang="id-ID" sz="11200" dirty="0"/>
              <a:t>plementasikan SPMI sebagaimana diwajibkan oleh peraturan perundang-undangan</a:t>
            </a:r>
            <a:endParaRPr lang="en-GB" sz="11200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01FD174-DB33-4BAD-8502-2A42B0CADD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6050" y="1099816"/>
            <a:ext cx="8427410" cy="646331"/>
          </a:xfrm>
          <a:solidFill>
            <a:srgbClr val="0070C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000" b="1" dirty="0"/>
              <a:t>DOKUMEN/BUKU KEBIJAKAN</a:t>
            </a:r>
            <a:r>
              <a:rPr lang="id-ID" sz="4000" b="1" dirty="0"/>
              <a:t> SPMI PT</a:t>
            </a:r>
            <a:endParaRPr lang="en-US" sz="40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25CDB9-9BAF-498D-AD08-76906BBC7906}"/>
              </a:ext>
            </a:extLst>
          </p:cNvPr>
          <p:cNvGrpSpPr/>
          <p:nvPr/>
        </p:nvGrpSpPr>
        <p:grpSpPr>
          <a:xfrm>
            <a:off x="11036600" y="99662"/>
            <a:ext cx="1046719" cy="931695"/>
            <a:chOff x="330489" y="199538"/>
            <a:chExt cx="1751914" cy="158012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709A4D3-F5D6-4FC4-A0F2-17CA3198B7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6" t="11379" r="2839" b="31800"/>
            <a:stretch/>
          </p:blipFill>
          <p:spPr>
            <a:xfrm>
              <a:off x="330489" y="199538"/>
              <a:ext cx="1751914" cy="158012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628979-63A5-4D09-A313-33074BE25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537" y="621336"/>
              <a:ext cx="744330" cy="694708"/>
            </a:xfrm>
            <a:prstGeom prst="rect">
              <a:avLst/>
            </a:prstGeom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B0774D-EB48-4BEA-B2BD-0A0E3367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J.P GENTUR SUTAPA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FA0BF1-796B-474F-A7E4-B02C58A55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9A33-B73D-4604-AFAA-7A14C066E647}" type="slidenum">
              <a:rPr lang="en-SG" smtClean="0"/>
              <a:t>12</a:t>
            </a:fld>
            <a:endParaRPr lang="en-SG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ADB797-9A21-4020-8412-FE623F0FA5B0}"/>
              </a:ext>
            </a:extLst>
          </p:cNvPr>
          <p:cNvSpPr/>
          <p:nvPr/>
        </p:nvSpPr>
        <p:spPr>
          <a:xfrm>
            <a:off x="1554789" y="917575"/>
            <a:ext cx="9008435" cy="587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5000"/>
              </a:lnSpc>
              <a:spcBef>
                <a:spcPts val="300"/>
              </a:spcBef>
              <a:buFont typeface="+mj-lt"/>
              <a:buAutoNum type="arabicPeriod"/>
              <a:defRPr/>
            </a:pPr>
            <a:r>
              <a:rPr lang="id-ID" sz="2200" dirty="0">
                <a:solidFill>
                  <a:srgbClr val="002060"/>
                </a:solidFill>
                <a:latin typeface="Calibri" pitchFamily="34" charset="0"/>
              </a:rPr>
              <a:t>Visi, Misi, Tujuan Perguruan Tinggi </a:t>
            </a:r>
          </a:p>
          <a:p>
            <a:pPr marL="342900" indent="-342900">
              <a:lnSpc>
                <a:spcPct val="85000"/>
              </a:lnSpc>
              <a:spcBef>
                <a:spcPts val="300"/>
              </a:spcBef>
              <a:buFont typeface="+mj-lt"/>
              <a:buAutoNum type="arabicPeriod"/>
              <a:defRPr/>
            </a:pPr>
            <a:r>
              <a:rPr lang="sv-SE" sz="2200" dirty="0">
                <a:solidFill>
                  <a:srgbClr val="002060"/>
                </a:solidFill>
                <a:latin typeface="Calibri" pitchFamily="34" charset="0"/>
              </a:rPr>
              <a:t>Latar Belakang P</a:t>
            </a:r>
            <a:r>
              <a:rPr lang="id-ID" sz="2200" dirty="0">
                <a:solidFill>
                  <a:srgbClr val="002060"/>
                </a:solidFill>
                <a:latin typeface="Calibri" pitchFamily="34" charset="0"/>
              </a:rPr>
              <a:t>erguruan </a:t>
            </a:r>
            <a:r>
              <a:rPr lang="sv-SE" sz="2200" dirty="0">
                <a:solidFill>
                  <a:srgbClr val="002060"/>
                </a:solidFill>
                <a:latin typeface="Calibri" pitchFamily="34" charset="0"/>
              </a:rPr>
              <a:t>T</a:t>
            </a:r>
            <a:r>
              <a:rPr lang="id-ID" sz="2200" dirty="0">
                <a:solidFill>
                  <a:srgbClr val="002060"/>
                </a:solidFill>
                <a:latin typeface="Calibri" pitchFamily="34" charset="0"/>
              </a:rPr>
              <a:t>inggi</a:t>
            </a:r>
            <a:r>
              <a:rPr lang="sv-SE" sz="2200" dirty="0">
                <a:solidFill>
                  <a:srgbClr val="002060"/>
                </a:solidFill>
                <a:latin typeface="Calibri" pitchFamily="34" charset="0"/>
              </a:rPr>
              <a:t> Menjalankan SPMI. </a:t>
            </a:r>
          </a:p>
          <a:p>
            <a:pPr marL="342900" indent="-342900">
              <a:lnSpc>
                <a:spcPct val="85000"/>
              </a:lnSpc>
              <a:spcBef>
                <a:spcPts val="300"/>
              </a:spcBef>
              <a:buFont typeface="+mj-lt"/>
              <a:buAutoNum type="arabicPeriod"/>
              <a:defRPr/>
            </a:pPr>
            <a:r>
              <a:rPr lang="id-ID" altLang="en-US" sz="2200" dirty="0">
                <a:solidFill>
                  <a:srgbClr val="333399"/>
                </a:solidFill>
                <a:latin typeface="Calibri"/>
                <a:ea typeface="+mj-ea"/>
                <a:cs typeface="+mj-cs"/>
              </a:rPr>
              <a:t>Tujuan Dokumen Kebijakan SPMI</a:t>
            </a:r>
            <a:endParaRPr lang="sv-SE" sz="2200" dirty="0">
              <a:solidFill>
                <a:srgbClr val="333399"/>
              </a:solidFill>
              <a:latin typeface="Calibri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ts val="300"/>
              </a:spcBef>
              <a:buFont typeface="+mj-lt"/>
              <a:buAutoNum type="arabicPeriod"/>
              <a:defRPr/>
            </a:pPr>
            <a:r>
              <a:rPr lang="id-ID" sz="2200" dirty="0">
                <a:solidFill>
                  <a:srgbClr val="002060"/>
                </a:solidFill>
                <a:latin typeface="Calibri" pitchFamily="34" charset="0"/>
              </a:rPr>
              <a:t>Luas </a:t>
            </a:r>
            <a:r>
              <a:rPr lang="en-US" sz="2200" dirty="0">
                <a:solidFill>
                  <a:srgbClr val="002060"/>
                </a:solidFill>
                <a:latin typeface="Calibri" pitchFamily="34" charset="0"/>
              </a:rPr>
              <a:t>L</a:t>
            </a:r>
            <a:r>
              <a:rPr lang="id-ID" sz="2200" dirty="0">
                <a:solidFill>
                  <a:srgbClr val="002060"/>
                </a:solidFill>
                <a:latin typeface="Calibri" pitchFamily="34" charset="0"/>
              </a:rPr>
              <a:t>ingkup </a:t>
            </a:r>
            <a:r>
              <a:rPr lang="en-US" sz="2200" dirty="0">
                <a:solidFill>
                  <a:srgbClr val="002060"/>
                </a:solidFill>
                <a:latin typeface="Calibri" pitchFamily="34" charset="0"/>
              </a:rPr>
              <a:t>dan </a:t>
            </a:r>
            <a:r>
              <a:rPr lang="en-US" sz="2200" dirty="0" err="1">
                <a:solidFill>
                  <a:srgbClr val="002060"/>
                </a:solidFill>
                <a:latin typeface="Calibri" pitchFamily="34" charset="0"/>
              </a:rPr>
              <a:t>Keberlakuan</a:t>
            </a:r>
            <a:r>
              <a:rPr lang="en-US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id-ID" sz="2200" dirty="0">
                <a:solidFill>
                  <a:srgbClr val="002060"/>
                </a:solidFill>
                <a:latin typeface="Calibri" pitchFamily="34" charset="0"/>
              </a:rPr>
              <a:t>Kebijakan SPMI. </a:t>
            </a:r>
          </a:p>
          <a:p>
            <a:pPr marL="342900" indent="-342900">
              <a:lnSpc>
                <a:spcPct val="85000"/>
              </a:lnSpc>
              <a:spcBef>
                <a:spcPts val="300"/>
              </a:spcBef>
              <a:buFont typeface="+mj-lt"/>
              <a:buAutoNum type="arabicPeriod"/>
              <a:defRPr/>
            </a:pPr>
            <a:r>
              <a:rPr lang="id-ID" sz="2200" dirty="0">
                <a:solidFill>
                  <a:srgbClr val="002060"/>
                </a:solidFill>
                <a:latin typeface="Calibri" pitchFamily="34" charset="0"/>
              </a:rPr>
              <a:t>Definisi </a:t>
            </a:r>
            <a:r>
              <a:rPr lang="en-US" sz="2200" dirty="0">
                <a:solidFill>
                  <a:srgbClr val="002060"/>
                </a:solidFill>
                <a:latin typeface="Calibri" pitchFamily="34" charset="0"/>
              </a:rPr>
              <a:t>/ </a:t>
            </a:r>
            <a:r>
              <a:rPr lang="id-ID" sz="2200" dirty="0">
                <a:solidFill>
                  <a:srgbClr val="002060"/>
                </a:solidFill>
                <a:latin typeface="Calibri" pitchFamily="34" charset="0"/>
              </a:rPr>
              <a:t>Istilah dalam </a:t>
            </a:r>
            <a:r>
              <a:rPr lang="en-US" sz="2200" dirty="0">
                <a:solidFill>
                  <a:srgbClr val="002060"/>
                </a:solidFill>
                <a:latin typeface="Calibri" pitchFamily="34" charset="0"/>
              </a:rPr>
              <a:t>D</a:t>
            </a:r>
            <a:r>
              <a:rPr lang="id-ID" sz="2200" dirty="0">
                <a:solidFill>
                  <a:srgbClr val="002060"/>
                </a:solidFill>
                <a:latin typeface="Calibri" pitchFamily="34" charset="0"/>
              </a:rPr>
              <a:t>okumen </a:t>
            </a:r>
            <a:r>
              <a:rPr lang="en-US" sz="2200" dirty="0" err="1">
                <a:solidFill>
                  <a:srgbClr val="002060"/>
                </a:solidFill>
                <a:latin typeface="Calibri" pitchFamily="34" charset="0"/>
              </a:rPr>
              <a:t>Kebijakan</a:t>
            </a:r>
            <a:r>
              <a:rPr lang="en-US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id-ID" sz="2200" dirty="0">
                <a:solidFill>
                  <a:srgbClr val="002060"/>
                </a:solidFill>
                <a:latin typeface="Calibri" pitchFamily="34" charset="0"/>
              </a:rPr>
              <a:t>SPMI. </a:t>
            </a:r>
          </a:p>
          <a:p>
            <a:pPr marL="342900" indent="-342900">
              <a:lnSpc>
                <a:spcPct val="85000"/>
              </a:lnSpc>
              <a:spcBef>
                <a:spcPts val="300"/>
              </a:spcBef>
              <a:buFont typeface="+mj-lt"/>
              <a:buAutoNum type="arabicPeriod"/>
              <a:defRPr/>
            </a:pPr>
            <a:r>
              <a:rPr lang="id-ID" sz="2200" dirty="0">
                <a:solidFill>
                  <a:srgbClr val="002060"/>
                </a:solidFill>
                <a:latin typeface="Calibri" pitchFamily="34" charset="0"/>
              </a:rPr>
              <a:t>Garis Besar Kebijakan SPMI pada Perguruan Tinggi</a:t>
            </a:r>
            <a:r>
              <a:rPr lang="en-US" sz="2200" dirty="0">
                <a:solidFill>
                  <a:srgbClr val="002060"/>
                </a:solidFill>
                <a:latin typeface="Calibri" pitchFamily="34" charset="0"/>
              </a:rPr>
              <a:t>,</a:t>
            </a:r>
            <a:r>
              <a:rPr lang="id-ID" sz="2200" dirty="0">
                <a:solidFill>
                  <a:srgbClr val="002060"/>
                </a:solidFill>
                <a:latin typeface="Calibri" pitchFamily="34" charset="0"/>
              </a:rPr>
              <a:t> antara lain: </a:t>
            </a:r>
          </a:p>
          <a:p>
            <a:pPr marL="722313" indent="-342900">
              <a:lnSpc>
                <a:spcPct val="85000"/>
              </a:lnSpc>
              <a:defRPr/>
            </a:pPr>
            <a:r>
              <a:rPr lang="nl-NL" sz="2200" dirty="0">
                <a:solidFill>
                  <a:srgbClr val="002060"/>
                </a:solidFill>
                <a:latin typeface="Calibri" pitchFamily="34" charset="0"/>
              </a:rPr>
              <a:t>a. </a:t>
            </a:r>
            <a:r>
              <a:rPr lang="id-ID" sz="2200" dirty="0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nl-NL" sz="2200" dirty="0">
                <a:solidFill>
                  <a:srgbClr val="002060"/>
                </a:solidFill>
                <a:latin typeface="Calibri" pitchFamily="34" charset="0"/>
              </a:rPr>
              <a:t>Tujuan dan Strategi SPMI </a:t>
            </a:r>
          </a:p>
          <a:p>
            <a:pPr marL="722313" indent="-342900">
              <a:lnSpc>
                <a:spcPct val="85000"/>
              </a:lnSpc>
              <a:defRPr/>
            </a:pPr>
            <a:r>
              <a:rPr lang="id-ID" sz="2200" dirty="0">
                <a:solidFill>
                  <a:srgbClr val="002060"/>
                </a:solidFill>
                <a:latin typeface="Calibri" pitchFamily="34" charset="0"/>
              </a:rPr>
              <a:t>b. 	Prinsip </a:t>
            </a:r>
            <a:r>
              <a:rPr lang="en-US" sz="2200" dirty="0">
                <a:solidFill>
                  <a:srgbClr val="002060"/>
                </a:solidFill>
                <a:latin typeface="Calibri" pitchFamily="34" charset="0"/>
              </a:rPr>
              <a:t>dan</a:t>
            </a:r>
            <a:r>
              <a:rPr lang="id-ID" sz="2200" dirty="0">
                <a:solidFill>
                  <a:srgbClr val="002060"/>
                </a:solidFill>
                <a:latin typeface="Calibri" pitchFamily="34" charset="0"/>
              </a:rPr>
              <a:t> Asas Pelaksanaan SPMI </a:t>
            </a:r>
          </a:p>
          <a:p>
            <a:pPr marL="746125" indent="-366713">
              <a:lnSpc>
                <a:spcPct val="85000"/>
              </a:lnSpc>
              <a:buFontTx/>
              <a:buAutoNum type="alphaLcPeriod" startAt="3"/>
              <a:defRPr/>
            </a:pPr>
            <a:r>
              <a:rPr lang="id-ID" sz="2200" dirty="0">
                <a:solidFill>
                  <a:srgbClr val="002060"/>
                </a:solidFill>
                <a:latin typeface="Calibri" pitchFamily="34" charset="0"/>
              </a:rPr>
              <a:t>Manajemen SPMI (PPEPP). </a:t>
            </a:r>
            <a:endParaRPr lang="en-US" sz="2200" dirty="0">
              <a:solidFill>
                <a:srgbClr val="002060"/>
              </a:solidFill>
              <a:latin typeface="Calibri" pitchFamily="34" charset="0"/>
            </a:endParaRPr>
          </a:p>
          <a:p>
            <a:pPr marL="746125" indent="-366713">
              <a:lnSpc>
                <a:spcPct val="85000"/>
              </a:lnSpc>
              <a:buFontTx/>
              <a:buAutoNum type="alphaLcPeriod" startAt="3"/>
              <a:defRPr/>
            </a:pPr>
            <a:r>
              <a:rPr lang="id-ID" sz="2200" dirty="0">
                <a:solidFill>
                  <a:srgbClr val="FF0000"/>
                </a:solidFill>
                <a:latin typeface="Calibri" pitchFamily="34" charset="0"/>
              </a:rPr>
              <a:t>Strategi dalam Melaksanakan SPMI</a:t>
            </a:r>
          </a:p>
          <a:p>
            <a:pPr marL="722313" indent="-342900">
              <a:lnSpc>
                <a:spcPct val="85000"/>
              </a:lnSpc>
              <a:defRPr/>
            </a:pPr>
            <a:r>
              <a:rPr lang="en-US" sz="2200" dirty="0">
                <a:solidFill>
                  <a:srgbClr val="002060"/>
                </a:solidFill>
                <a:latin typeface="Calibri" pitchFamily="34" charset="0"/>
              </a:rPr>
              <a:t>e</a:t>
            </a:r>
            <a:r>
              <a:rPr lang="id-ID" sz="2200" dirty="0">
                <a:solidFill>
                  <a:srgbClr val="002060"/>
                </a:solidFill>
                <a:latin typeface="Calibri" pitchFamily="34" charset="0"/>
              </a:rPr>
              <a:t>. 	Unit atau pejabat khusus penanggungjawab SPMI (termasuk struktur organisasi, dan tata kelola SPMI, jika ada)</a:t>
            </a:r>
          </a:p>
          <a:p>
            <a:pPr marL="746125" indent="-366713">
              <a:lnSpc>
                <a:spcPct val="85000"/>
              </a:lnSpc>
              <a:buFontTx/>
              <a:buAutoNum type="alphaLcPeriod" startAt="6"/>
              <a:defRPr/>
            </a:pPr>
            <a:r>
              <a:rPr lang="en-US" sz="2200" dirty="0" err="1">
                <a:solidFill>
                  <a:srgbClr val="002060"/>
                </a:solidFill>
                <a:latin typeface="Calibri" pitchFamily="34" charset="0"/>
              </a:rPr>
              <a:t>Daftar</a:t>
            </a:r>
            <a:r>
              <a:rPr lang="en-US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Calibri" pitchFamily="34" charset="0"/>
              </a:rPr>
              <a:t>Standar</a:t>
            </a:r>
            <a:r>
              <a:rPr lang="en-US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Calibri" pitchFamily="34" charset="0"/>
              </a:rPr>
              <a:t>dan</a:t>
            </a:r>
            <a:r>
              <a:rPr lang="en-US" sz="2200" dirty="0">
                <a:solidFill>
                  <a:srgbClr val="002060"/>
                </a:solidFill>
                <a:latin typeface="Calibri" pitchFamily="34" charset="0"/>
              </a:rPr>
              <a:t> Manual </a:t>
            </a:r>
            <a:r>
              <a:rPr lang="id-ID" sz="2200" dirty="0">
                <a:solidFill>
                  <a:srgbClr val="002060"/>
                </a:solidFill>
                <a:latin typeface="Calibri" pitchFamily="34" charset="0"/>
              </a:rPr>
              <a:t>SPMI. </a:t>
            </a:r>
            <a:endParaRPr lang="en-US" sz="2200" dirty="0">
              <a:solidFill>
                <a:srgbClr val="002060"/>
              </a:solidFill>
              <a:latin typeface="Calibri" pitchFamily="34" charset="0"/>
            </a:endParaRPr>
          </a:p>
          <a:p>
            <a:pPr marL="746125" indent="-366713">
              <a:lnSpc>
                <a:spcPct val="85000"/>
              </a:lnSpc>
              <a:buFontTx/>
              <a:buAutoNum type="alphaLcPeriod" startAt="6"/>
              <a:defRPr/>
            </a:pPr>
            <a:r>
              <a:rPr lang="sv-SE" sz="2200" dirty="0">
                <a:solidFill>
                  <a:srgbClr val="FF0000"/>
                </a:solidFill>
                <a:latin typeface="Calibri" pitchFamily="34" charset="0"/>
              </a:rPr>
              <a:t>Indikator Kinerja Utama dan Target Capaian</a:t>
            </a:r>
          </a:p>
          <a:p>
            <a:pPr marL="342900" indent="-342900">
              <a:lnSpc>
                <a:spcPct val="85000"/>
              </a:lnSpc>
              <a:spcBef>
                <a:spcPts val="300"/>
              </a:spcBef>
              <a:buFontTx/>
              <a:buAutoNum type="arabicPeriod" startAt="7"/>
              <a:defRPr/>
            </a:pPr>
            <a:r>
              <a:rPr lang="id-ID" sz="2200" dirty="0">
                <a:solidFill>
                  <a:srgbClr val="002060"/>
                </a:solidFill>
                <a:latin typeface="Calibri" pitchFamily="34" charset="0"/>
              </a:rPr>
              <a:t>Informasi singkat tentang dokumen SPMI lain yaitu Manual SPMI</a:t>
            </a:r>
            <a:r>
              <a:rPr lang="en-US" sz="2200" dirty="0">
                <a:solidFill>
                  <a:srgbClr val="002060"/>
                </a:solidFill>
                <a:latin typeface="Calibri" pitchFamily="34" charset="0"/>
              </a:rPr>
              <a:t>,</a:t>
            </a:r>
            <a:r>
              <a:rPr lang="id-ID" sz="2200" dirty="0">
                <a:solidFill>
                  <a:srgbClr val="002060"/>
                </a:solidFill>
                <a:latin typeface="Calibri" pitchFamily="34" charset="0"/>
              </a:rPr>
              <a:t> Standar SPMI (berisi Standar Dikti), Formulir SPMI.</a:t>
            </a:r>
          </a:p>
          <a:p>
            <a:pPr marL="342900" indent="-342900">
              <a:lnSpc>
                <a:spcPct val="85000"/>
              </a:lnSpc>
              <a:spcBef>
                <a:spcPts val="300"/>
              </a:spcBef>
              <a:buFontTx/>
              <a:buAutoNum type="arabicPeriod" startAt="7"/>
              <a:defRPr/>
            </a:pPr>
            <a:r>
              <a:rPr lang="id-ID" sz="2200" dirty="0">
                <a:solidFill>
                  <a:srgbClr val="002060"/>
                </a:solidFill>
                <a:latin typeface="Calibri" pitchFamily="34" charset="0"/>
              </a:rPr>
              <a:t>Hubungan Kebijakan SPMI dengan berbagai Dokumen Perguruan Tinggi lain (al: Statuta, Renstra).</a:t>
            </a:r>
            <a:endParaRPr lang="en-US" sz="2200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>
              <a:lnSpc>
                <a:spcPct val="85000"/>
              </a:lnSpc>
              <a:spcBef>
                <a:spcPts val="300"/>
              </a:spcBef>
              <a:buFontTx/>
              <a:buAutoNum type="arabicPeriod" startAt="7"/>
              <a:defRPr/>
            </a:pPr>
            <a:r>
              <a:rPr lang="en-US" sz="2200" dirty="0" err="1">
                <a:solidFill>
                  <a:srgbClr val="002060"/>
                </a:solidFill>
                <a:latin typeface="Calibri" pitchFamily="34" charset="0"/>
              </a:rPr>
              <a:t>Refrensi</a:t>
            </a:r>
            <a:r>
              <a:rPr lang="id-ID" sz="2200" dirty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BDAC1A0-32EC-4281-A8B1-8E765C749745}"/>
              </a:ext>
            </a:extLst>
          </p:cNvPr>
          <p:cNvSpPr txBox="1">
            <a:spLocks/>
          </p:cNvSpPr>
          <p:nvPr/>
        </p:nvSpPr>
        <p:spPr>
          <a:xfrm>
            <a:off x="1554789" y="254742"/>
            <a:ext cx="9008435" cy="646331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4000" b="1" dirty="0">
                <a:solidFill>
                  <a:schemeClr val="bg1"/>
                </a:solidFill>
              </a:rPr>
              <a:t>ISI DOKUMEN KEBIJAKAN</a:t>
            </a:r>
            <a:r>
              <a:rPr lang="id-ID" sz="4000" b="1" dirty="0">
                <a:solidFill>
                  <a:schemeClr val="bg1"/>
                </a:solidFill>
              </a:rPr>
              <a:t> SPMI </a:t>
            </a:r>
            <a:r>
              <a:rPr lang="en-US" sz="4000" b="1" dirty="0">
                <a:solidFill>
                  <a:srgbClr val="FFFF00"/>
                </a:solidFill>
              </a:rPr>
              <a:t>(</a:t>
            </a:r>
            <a:r>
              <a:rPr lang="en-US" sz="4000" b="1" dirty="0" err="1">
                <a:solidFill>
                  <a:srgbClr val="FFFF00"/>
                </a:solidFill>
              </a:rPr>
              <a:t>inspirasi</a:t>
            </a:r>
            <a:r>
              <a:rPr lang="en-US" sz="4000" b="1" dirty="0">
                <a:solidFill>
                  <a:srgbClr val="FFFF00"/>
                </a:solidFill>
              </a:rPr>
              <a:t>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AA928D-5D49-4767-89AE-B548D123FC14}"/>
              </a:ext>
            </a:extLst>
          </p:cNvPr>
          <p:cNvGrpSpPr/>
          <p:nvPr/>
        </p:nvGrpSpPr>
        <p:grpSpPr>
          <a:xfrm>
            <a:off x="11036600" y="99662"/>
            <a:ext cx="1046719" cy="931695"/>
            <a:chOff x="330489" y="199538"/>
            <a:chExt cx="1751914" cy="15801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4735DD7-74EA-4C9D-A25B-3491AB5528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6" t="11379" r="2839" b="31800"/>
            <a:stretch/>
          </p:blipFill>
          <p:spPr>
            <a:xfrm>
              <a:off x="330489" y="199538"/>
              <a:ext cx="1751914" cy="158012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4BB2BA-9AFE-4B6B-8546-3E9A65770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3537" y="621336"/>
              <a:ext cx="744330" cy="694708"/>
            </a:xfrm>
            <a:prstGeom prst="rect">
              <a:avLst/>
            </a:prstGeom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566A91-2976-404B-9F0C-D29D33D7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J.P GENTUR SUTAPA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FD5FED-7267-484F-938D-848D4C65F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9A33-B73D-4604-AFAA-7A14C066E647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42055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5609-04B7-413C-9845-238555D5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050" y="76201"/>
            <a:ext cx="8870951" cy="838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id-ID" b="1" dirty="0"/>
              <a:t>Laporan Kinerja Program Studi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7ADAEE-C6E8-40C5-A5A5-7251AA57F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550" y="936974"/>
            <a:ext cx="4311650" cy="557847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id-ID" sz="3200" b="1" dirty="0"/>
              <a:t>Hanya berisi data, tanpa narasi.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d-ID" sz="3200" b="1" dirty="0"/>
              <a:t>Tabel-tabel data yang perlu diisi sudah ada dalam panduan.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d-ID" sz="3200" b="1" dirty="0"/>
              <a:t>Narasi tentang analisis data-data akan ditulis pada bab yang berkesuaian pada dokumen Laporan Evaluasi Diri.</a:t>
            </a:r>
            <a:endParaRPr lang="en-US" sz="3200" b="1" dirty="0"/>
          </a:p>
        </p:txBody>
      </p:sp>
      <p:pic>
        <p:nvPicPr>
          <p:cNvPr id="10248" name="Content Placeholder 44">
            <a:extLst>
              <a:ext uri="{FF2B5EF4-FFF2-40B4-BE49-F238E27FC236}">
                <a16:creationId xmlns:a16="http://schemas.microsoft.com/office/drawing/2014/main" id="{9569C9A1-B472-4C2B-B015-5FC01FBBD69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3851" y="1101726"/>
            <a:ext cx="4430713" cy="3927475"/>
          </a:xfr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F81049DF-5A77-4BA1-BFF3-CA5F8F56628E}"/>
              </a:ext>
            </a:extLst>
          </p:cNvPr>
          <p:cNvSpPr/>
          <p:nvPr/>
        </p:nvSpPr>
        <p:spPr>
          <a:xfrm>
            <a:off x="4140200" y="949326"/>
            <a:ext cx="2057400" cy="1743075"/>
          </a:xfrm>
          <a:prstGeom prst="rightArrow">
            <a:avLst>
              <a:gd name="adj1" fmla="val 45402"/>
              <a:gd name="adj2" fmla="val 54230"/>
            </a:avLst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296544-52F5-4B4E-B86B-220B4C0D9C18}"/>
              </a:ext>
            </a:extLst>
          </p:cNvPr>
          <p:cNvSpPr txBox="1"/>
          <p:nvPr/>
        </p:nvSpPr>
        <p:spPr>
          <a:xfrm>
            <a:off x="428419" y="5934847"/>
            <a:ext cx="394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: </a:t>
            </a:r>
            <a:r>
              <a:rPr lang="en-US" dirty="0" err="1"/>
              <a:t>Sosialisasi</a:t>
            </a:r>
            <a:r>
              <a:rPr lang="en-US" dirty="0"/>
              <a:t> APT (</a:t>
            </a:r>
            <a:r>
              <a:rPr lang="en-US" dirty="0" err="1"/>
              <a:t>Suhanan</a:t>
            </a:r>
            <a:r>
              <a:rPr lang="en-US" dirty="0"/>
              <a:t> 2018)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688D43-D64E-4717-BD17-F5D190A0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J.P GENTUR SUTAPA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9C82B3-CA93-4E9A-BA07-6F0B1174E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7B4B2-5B05-416A-BBB8-745A1439B6A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evron 20">
            <a:extLst>
              <a:ext uri="{FF2B5EF4-FFF2-40B4-BE49-F238E27FC236}">
                <a16:creationId xmlns:a16="http://schemas.microsoft.com/office/drawing/2014/main" id="{9389AAB3-E939-4E2D-82D5-DE355F5CE9D8}"/>
              </a:ext>
            </a:extLst>
          </p:cNvPr>
          <p:cNvSpPr/>
          <p:nvPr/>
        </p:nvSpPr>
        <p:spPr>
          <a:xfrm>
            <a:off x="4169224" y="955205"/>
            <a:ext cx="571300" cy="5039948"/>
          </a:xfrm>
          <a:prstGeom prst="chevron">
            <a:avLst>
              <a:gd name="adj" fmla="val 653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Pentagon 21">
            <a:extLst>
              <a:ext uri="{FF2B5EF4-FFF2-40B4-BE49-F238E27FC236}">
                <a16:creationId xmlns:a16="http://schemas.microsoft.com/office/drawing/2014/main" id="{A081E943-6D35-46F1-802C-EDEDFD72FBA4}"/>
              </a:ext>
            </a:extLst>
          </p:cNvPr>
          <p:cNvSpPr/>
          <p:nvPr/>
        </p:nvSpPr>
        <p:spPr>
          <a:xfrm>
            <a:off x="2002567" y="2635485"/>
            <a:ext cx="2373491" cy="1619082"/>
          </a:xfrm>
          <a:prstGeom prst="homePlate">
            <a:avLst>
              <a:gd name="adj" fmla="val 2609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white"/>
                </a:solidFill>
                <a:latin typeface="Arial Rounded MT Bold" panose="020F0704030504030204" pitchFamily="34" charset="0"/>
              </a:rPr>
              <a:t>LKPS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white"/>
                </a:solidFill>
                <a:latin typeface="Arial Rounded MT Bold" panose="020F0704030504030204" pitchFamily="34" charset="0"/>
              </a:rPr>
              <a:t>IKU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2AA9E2-D99E-42A8-A8F8-479230FD8D6F}"/>
              </a:ext>
            </a:extLst>
          </p:cNvPr>
          <p:cNvSpPr/>
          <p:nvPr/>
        </p:nvSpPr>
        <p:spPr>
          <a:xfrm>
            <a:off x="5765804" y="940084"/>
            <a:ext cx="4394643" cy="53432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00"/>
                </a:solidFill>
                <a:latin typeface="Calibri"/>
              </a:rPr>
              <a:t>Tata Pamong, Tata Kelola, dan Kerjasama</a:t>
            </a:r>
            <a:endParaRPr lang="en-US" b="1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91940C-87BE-4830-AF6D-5AC8ED76ED14}"/>
              </a:ext>
            </a:extLst>
          </p:cNvPr>
          <p:cNvSpPr/>
          <p:nvPr/>
        </p:nvSpPr>
        <p:spPr>
          <a:xfrm>
            <a:off x="5009323" y="965319"/>
            <a:ext cx="453158" cy="46013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322D6-51DB-4B20-8013-F97B53F01FFA}"/>
              </a:ext>
            </a:extLst>
          </p:cNvPr>
          <p:cNvSpPr/>
          <p:nvPr/>
        </p:nvSpPr>
        <p:spPr>
          <a:xfrm>
            <a:off x="5765804" y="1575180"/>
            <a:ext cx="4394643" cy="53432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00"/>
                </a:solidFill>
                <a:latin typeface="Calibri"/>
              </a:rPr>
              <a:t>Mahasiswa</a:t>
            </a:r>
            <a:endParaRPr lang="en-US" b="1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22B1D51-5CF9-4AD3-B5D8-2A6553544C34}"/>
              </a:ext>
            </a:extLst>
          </p:cNvPr>
          <p:cNvSpPr/>
          <p:nvPr/>
        </p:nvSpPr>
        <p:spPr>
          <a:xfrm>
            <a:off x="5009323" y="1600415"/>
            <a:ext cx="453158" cy="46013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DDBA24-26E1-4744-B7EA-EC4CFC9EC445}"/>
              </a:ext>
            </a:extLst>
          </p:cNvPr>
          <p:cNvSpPr/>
          <p:nvPr/>
        </p:nvSpPr>
        <p:spPr>
          <a:xfrm>
            <a:off x="5765800" y="2211388"/>
            <a:ext cx="4394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00"/>
                </a:solidFill>
                <a:latin typeface="Calibri"/>
              </a:rPr>
              <a:t>Sumber Daya Manusia</a:t>
            </a:r>
            <a:endParaRPr lang="en-US" b="1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D67FAC-63F4-4E02-887E-A752E2A8E5F8}"/>
              </a:ext>
            </a:extLst>
          </p:cNvPr>
          <p:cNvSpPr/>
          <p:nvPr/>
        </p:nvSpPr>
        <p:spPr>
          <a:xfrm>
            <a:off x="5009323" y="2236016"/>
            <a:ext cx="453158" cy="46013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C8A261-20BE-4EAF-BC92-EB8D70CCAB31}"/>
              </a:ext>
            </a:extLst>
          </p:cNvPr>
          <p:cNvSpPr/>
          <p:nvPr/>
        </p:nvSpPr>
        <p:spPr>
          <a:xfrm>
            <a:off x="5765804" y="2835749"/>
            <a:ext cx="4394643" cy="53432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00"/>
                </a:solidFill>
                <a:latin typeface="Calibri"/>
              </a:rPr>
              <a:t>Keuangan, Sarana, dan Prasarana</a:t>
            </a:r>
            <a:endParaRPr lang="en-US" b="1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8EE40E4-C179-4235-BE54-C3DB78135F60}"/>
              </a:ext>
            </a:extLst>
          </p:cNvPr>
          <p:cNvSpPr/>
          <p:nvPr/>
        </p:nvSpPr>
        <p:spPr>
          <a:xfrm>
            <a:off x="5009323" y="2860984"/>
            <a:ext cx="453158" cy="46013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0D08E8-8325-4DED-8A04-4E85A2EFA86B}"/>
              </a:ext>
            </a:extLst>
          </p:cNvPr>
          <p:cNvSpPr/>
          <p:nvPr/>
        </p:nvSpPr>
        <p:spPr>
          <a:xfrm>
            <a:off x="5765800" y="3460750"/>
            <a:ext cx="4394200" cy="5349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Calibri"/>
              </a:rPr>
              <a:t>Pendidikan</a:t>
            </a:r>
            <a:endParaRPr lang="en-US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913B635-07C8-47A7-84B0-3B5FB6F08971}"/>
              </a:ext>
            </a:extLst>
          </p:cNvPr>
          <p:cNvSpPr/>
          <p:nvPr/>
        </p:nvSpPr>
        <p:spPr>
          <a:xfrm>
            <a:off x="5009323" y="3485952"/>
            <a:ext cx="453158" cy="46013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6DAA04-EEB6-4F91-A6F8-36CDB37B8442}"/>
              </a:ext>
            </a:extLst>
          </p:cNvPr>
          <p:cNvSpPr/>
          <p:nvPr/>
        </p:nvSpPr>
        <p:spPr>
          <a:xfrm>
            <a:off x="5765800" y="4095750"/>
            <a:ext cx="4394200" cy="534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alibri"/>
              </a:rPr>
              <a:t>Penelitian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147A7A1-F452-4CB7-86A8-88BE30B02D44}"/>
              </a:ext>
            </a:extLst>
          </p:cNvPr>
          <p:cNvSpPr/>
          <p:nvPr/>
        </p:nvSpPr>
        <p:spPr>
          <a:xfrm>
            <a:off x="5008564" y="4121151"/>
            <a:ext cx="454025" cy="46037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Calibri"/>
              </a:rPr>
              <a:t>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5F61B1-7568-48B7-9A67-D9295DAFDF6A}"/>
              </a:ext>
            </a:extLst>
          </p:cNvPr>
          <p:cNvSpPr/>
          <p:nvPr/>
        </p:nvSpPr>
        <p:spPr>
          <a:xfrm>
            <a:off x="5765800" y="4741864"/>
            <a:ext cx="4394200" cy="5349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00"/>
                </a:solidFill>
                <a:latin typeface="Calibri"/>
              </a:rPr>
              <a:t>Pengabdian</a:t>
            </a:r>
            <a:r>
              <a:rPr lang="en-US" b="1" dirty="0">
                <a:solidFill>
                  <a:srgbClr val="FFFF0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alibri"/>
              </a:rPr>
              <a:t>kepada</a:t>
            </a:r>
            <a:r>
              <a:rPr lang="en-US" b="1" dirty="0">
                <a:solidFill>
                  <a:srgbClr val="FFFF00"/>
                </a:solidFill>
                <a:latin typeface="Calibri"/>
              </a:rPr>
              <a:t> Masyarakat</a:t>
            </a:r>
            <a:endParaRPr lang="en-US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B4FBB84-CD69-4347-A46A-E4777283DA16}"/>
              </a:ext>
            </a:extLst>
          </p:cNvPr>
          <p:cNvSpPr/>
          <p:nvPr/>
        </p:nvSpPr>
        <p:spPr>
          <a:xfrm>
            <a:off x="5008564" y="4767264"/>
            <a:ext cx="454025" cy="46037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Calibri"/>
              </a:rPr>
              <a:t>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4D35172-59E0-4581-853E-554F24305CCA}"/>
              </a:ext>
            </a:extLst>
          </p:cNvPr>
          <p:cNvSpPr/>
          <p:nvPr/>
        </p:nvSpPr>
        <p:spPr>
          <a:xfrm>
            <a:off x="5765804" y="5405003"/>
            <a:ext cx="4394643" cy="53432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00"/>
                </a:solidFill>
                <a:latin typeface="Calibri"/>
              </a:rPr>
              <a:t>Luaran dan Capaian Tridharma</a:t>
            </a:r>
            <a:endParaRPr lang="en-US" b="1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ABF59B5-5276-4E23-BAD8-21ABD146C642}"/>
              </a:ext>
            </a:extLst>
          </p:cNvPr>
          <p:cNvSpPr/>
          <p:nvPr/>
        </p:nvSpPr>
        <p:spPr>
          <a:xfrm>
            <a:off x="5009323" y="5430238"/>
            <a:ext cx="453158" cy="46013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Calibri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EEAE7A-6824-4532-9DA2-9C4E7D00C763}"/>
              </a:ext>
            </a:extLst>
          </p:cNvPr>
          <p:cNvSpPr txBox="1"/>
          <p:nvPr/>
        </p:nvSpPr>
        <p:spPr>
          <a:xfrm>
            <a:off x="428419" y="5934847"/>
            <a:ext cx="394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: </a:t>
            </a:r>
            <a:r>
              <a:rPr lang="en-US" dirty="0" err="1"/>
              <a:t>Sosialisasi</a:t>
            </a:r>
            <a:r>
              <a:rPr lang="en-US" dirty="0"/>
              <a:t> APT (</a:t>
            </a:r>
            <a:r>
              <a:rPr lang="en-US" dirty="0" err="1"/>
              <a:t>Suhanan</a:t>
            </a:r>
            <a:r>
              <a:rPr lang="en-US" dirty="0"/>
              <a:t> 2018)</a:t>
            </a:r>
            <a:endParaRPr lang="en-ID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81E3D3-30AC-4502-8CCD-91CFBF48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J.P GENTUR SUTAPA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C944EB-94DF-48F7-A1AB-69978E96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C2790-097E-4865-A266-5787E050454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9D9B33E7-4B7A-4F41-8D7A-93FD5749D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7" name="Content Placeholder 2">
            <a:extLst>
              <a:ext uri="{FF2B5EF4-FFF2-40B4-BE49-F238E27FC236}">
                <a16:creationId xmlns:a16="http://schemas.microsoft.com/office/drawing/2014/main" id="{8F86E309-01BC-41A5-AB57-8DB95B8FF5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692150"/>
            <a:ext cx="7664450" cy="534035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F1923F-6BBA-486F-922D-F9801C2C8F2C}"/>
              </a:ext>
            </a:extLst>
          </p:cNvPr>
          <p:cNvSpPr txBox="1"/>
          <p:nvPr/>
        </p:nvSpPr>
        <p:spPr>
          <a:xfrm>
            <a:off x="428419" y="5934847"/>
            <a:ext cx="394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: </a:t>
            </a:r>
            <a:r>
              <a:rPr lang="en-US" dirty="0" err="1"/>
              <a:t>Sosialisasi</a:t>
            </a:r>
            <a:r>
              <a:rPr lang="en-US" dirty="0"/>
              <a:t> APT (</a:t>
            </a:r>
            <a:r>
              <a:rPr lang="en-US" dirty="0" err="1"/>
              <a:t>Suhanan</a:t>
            </a:r>
            <a:r>
              <a:rPr lang="en-US" dirty="0"/>
              <a:t> 2018)</a:t>
            </a:r>
            <a:endParaRPr lang="en-ID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138E3A-9E68-49E1-AF1E-BD947B7AF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J.P GENTUR SUTAPA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5EB3F9-1DF4-4D0C-81A6-4B636E7B6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C2790-097E-4865-A266-5787E050454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457B7-7A6F-4B37-B22B-ED702996B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2060"/>
                </a:solidFill>
              </a:rPr>
              <a:t>DOKUMEN KEBIJAKAN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2060"/>
                </a:solidFill>
              </a:rPr>
              <a:t>DOKUMEN STANDAR   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STRATEGI INTUK MENCAPAI STANDAR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INDIKATOR KINERJA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EVALUASI CAPAIAN STANDAR / AMI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KEPUASAN PENGGUNA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DLL</a:t>
            </a:r>
          </a:p>
          <a:p>
            <a:pPr lvl="1"/>
            <a:endParaRPr lang="en-ID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B3890FA-543B-4803-B747-DDCECB2BDFE8}"/>
              </a:ext>
            </a:extLst>
          </p:cNvPr>
          <p:cNvSpPr/>
          <p:nvPr/>
        </p:nvSpPr>
        <p:spPr>
          <a:xfrm>
            <a:off x="6776720" y="1960880"/>
            <a:ext cx="751840" cy="3637280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68B1D-5EA3-4692-B083-B6CEB42909D3}"/>
              </a:ext>
            </a:extLst>
          </p:cNvPr>
          <p:cNvSpPr txBox="1"/>
          <p:nvPr/>
        </p:nvSpPr>
        <p:spPr>
          <a:xfrm>
            <a:off x="8280400" y="1960880"/>
            <a:ext cx="2921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SISTEM JAMINAN MUTU 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ATA PAMONG , SDM,PENDIDIKAN  PENELITIAN , PENGABDIAN ….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( minimal </a:t>
            </a:r>
            <a:r>
              <a:rPr lang="en-US" sz="2800" dirty="0" err="1">
                <a:solidFill>
                  <a:srgbClr val="FF0000"/>
                </a:solidFill>
              </a:rPr>
              <a:t>meliputi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kriteria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akreditasi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ID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47B82-5361-4ACB-9BB4-16F01EC98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J.P GENTUR SUTAPA 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914C5-5E18-498A-9532-52F8B5CD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5AD9-6401-4132-977A-9BC55D389E3B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2423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evron 20">
            <a:extLst>
              <a:ext uri="{FF2B5EF4-FFF2-40B4-BE49-F238E27FC236}">
                <a16:creationId xmlns:a16="http://schemas.microsoft.com/office/drawing/2014/main" id="{9389AAB3-E939-4E2D-82D5-DE355F5CE9D8}"/>
              </a:ext>
            </a:extLst>
          </p:cNvPr>
          <p:cNvSpPr/>
          <p:nvPr/>
        </p:nvSpPr>
        <p:spPr>
          <a:xfrm>
            <a:off x="4169224" y="955205"/>
            <a:ext cx="571300" cy="5039948"/>
          </a:xfrm>
          <a:prstGeom prst="chevron">
            <a:avLst>
              <a:gd name="adj" fmla="val 653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Pentagon 21">
            <a:extLst>
              <a:ext uri="{FF2B5EF4-FFF2-40B4-BE49-F238E27FC236}">
                <a16:creationId xmlns:a16="http://schemas.microsoft.com/office/drawing/2014/main" id="{A081E943-6D35-46F1-802C-EDEDFD72FBA4}"/>
              </a:ext>
            </a:extLst>
          </p:cNvPr>
          <p:cNvSpPr/>
          <p:nvPr/>
        </p:nvSpPr>
        <p:spPr>
          <a:xfrm>
            <a:off x="1087121" y="2635485"/>
            <a:ext cx="3288938" cy="1619082"/>
          </a:xfrm>
          <a:prstGeom prst="homePlate">
            <a:avLst>
              <a:gd name="adj" fmla="val 2609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white"/>
                </a:solidFill>
                <a:latin typeface="Arial Rounded MT Bold" panose="020F0704030504030204" pitchFamily="34" charset="0"/>
              </a:rPr>
              <a:t>KEBIJAKAN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2AA9E2-D99E-42A8-A8F8-479230FD8D6F}"/>
              </a:ext>
            </a:extLst>
          </p:cNvPr>
          <p:cNvSpPr/>
          <p:nvPr/>
        </p:nvSpPr>
        <p:spPr>
          <a:xfrm>
            <a:off x="5765804" y="940084"/>
            <a:ext cx="4394643" cy="53432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00"/>
                </a:solidFill>
                <a:latin typeface="Calibri"/>
              </a:rPr>
              <a:t>Tata Pamong, Tata Kelola, dan Kerjasama</a:t>
            </a:r>
            <a:endParaRPr lang="en-US" b="1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91940C-87BE-4830-AF6D-5AC8ED76ED14}"/>
              </a:ext>
            </a:extLst>
          </p:cNvPr>
          <p:cNvSpPr/>
          <p:nvPr/>
        </p:nvSpPr>
        <p:spPr>
          <a:xfrm>
            <a:off x="5009323" y="965319"/>
            <a:ext cx="453158" cy="46013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322D6-51DB-4B20-8013-F97B53F01FFA}"/>
              </a:ext>
            </a:extLst>
          </p:cNvPr>
          <p:cNvSpPr/>
          <p:nvPr/>
        </p:nvSpPr>
        <p:spPr>
          <a:xfrm>
            <a:off x="5765804" y="1575180"/>
            <a:ext cx="4394643" cy="53432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00"/>
                </a:solidFill>
                <a:latin typeface="Calibri"/>
              </a:rPr>
              <a:t>Mahasiswa</a:t>
            </a:r>
            <a:endParaRPr lang="en-US" b="1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22B1D51-5CF9-4AD3-B5D8-2A6553544C34}"/>
              </a:ext>
            </a:extLst>
          </p:cNvPr>
          <p:cNvSpPr/>
          <p:nvPr/>
        </p:nvSpPr>
        <p:spPr>
          <a:xfrm>
            <a:off x="5009323" y="1600415"/>
            <a:ext cx="453158" cy="46013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DDBA24-26E1-4744-B7EA-EC4CFC9EC445}"/>
              </a:ext>
            </a:extLst>
          </p:cNvPr>
          <p:cNvSpPr/>
          <p:nvPr/>
        </p:nvSpPr>
        <p:spPr>
          <a:xfrm>
            <a:off x="5765800" y="2211388"/>
            <a:ext cx="4394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00"/>
                </a:solidFill>
                <a:latin typeface="Calibri"/>
              </a:rPr>
              <a:t>Sumber Daya Manusia</a:t>
            </a:r>
            <a:endParaRPr lang="en-US" b="1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D67FAC-63F4-4E02-887E-A752E2A8E5F8}"/>
              </a:ext>
            </a:extLst>
          </p:cNvPr>
          <p:cNvSpPr/>
          <p:nvPr/>
        </p:nvSpPr>
        <p:spPr>
          <a:xfrm>
            <a:off x="5009323" y="2236016"/>
            <a:ext cx="453158" cy="46013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C8A261-20BE-4EAF-BC92-EB8D70CCAB31}"/>
              </a:ext>
            </a:extLst>
          </p:cNvPr>
          <p:cNvSpPr/>
          <p:nvPr/>
        </p:nvSpPr>
        <p:spPr>
          <a:xfrm>
            <a:off x="5765804" y="2835749"/>
            <a:ext cx="4394643" cy="53432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00"/>
                </a:solidFill>
                <a:latin typeface="Calibri"/>
              </a:rPr>
              <a:t>Keuangan, Sarana, dan Prasarana</a:t>
            </a:r>
            <a:endParaRPr lang="en-US" b="1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8EE40E4-C179-4235-BE54-C3DB78135F60}"/>
              </a:ext>
            </a:extLst>
          </p:cNvPr>
          <p:cNvSpPr/>
          <p:nvPr/>
        </p:nvSpPr>
        <p:spPr>
          <a:xfrm>
            <a:off x="5009323" y="2860984"/>
            <a:ext cx="453158" cy="46013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0D08E8-8325-4DED-8A04-4E85A2EFA86B}"/>
              </a:ext>
            </a:extLst>
          </p:cNvPr>
          <p:cNvSpPr/>
          <p:nvPr/>
        </p:nvSpPr>
        <p:spPr>
          <a:xfrm>
            <a:off x="5765800" y="3460750"/>
            <a:ext cx="4394200" cy="5349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Calibri"/>
              </a:rPr>
              <a:t>Pendidikan</a:t>
            </a:r>
            <a:endParaRPr lang="en-US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913B635-07C8-47A7-84B0-3B5FB6F08971}"/>
              </a:ext>
            </a:extLst>
          </p:cNvPr>
          <p:cNvSpPr/>
          <p:nvPr/>
        </p:nvSpPr>
        <p:spPr>
          <a:xfrm>
            <a:off x="5009323" y="3485952"/>
            <a:ext cx="453158" cy="46013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6DAA04-EEB6-4F91-A6F8-36CDB37B8442}"/>
              </a:ext>
            </a:extLst>
          </p:cNvPr>
          <p:cNvSpPr/>
          <p:nvPr/>
        </p:nvSpPr>
        <p:spPr>
          <a:xfrm>
            <a:off x="5765800" y="4095750"/>
            <a:ext cx="4394200" cy="534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Calibri"/>
              </a:rPr>
              <a:t>Penelitian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147A7A1-F452-4CB7-86A8-88BE30B02D44}"/>
              </a:ext>
            </a:extLst>
          </p:cNvPr>
          <p:cNvSpPr/>
          <p:nvPr/>
        </p:nvSpPr>
        <p:spPr>
          <a:xfrm>
            <a:off x="5008564" y="4121151"/>
            <a:ext cx="454025" cy="46037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Calibri"/>
              </a:rPr>
              <a:t>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5F61B1-7568-48B7-9A67-D9295DAFDF6A}"/>
              </a:ext>
            </a:extLst>
          </p:cNvPr>
          <p:cNvSpPr/>
          <p:nvPr/>
        </p:nvSpPr>
        <p:spPr>
          <a:xfrm>
            <a:off x="5765800" y="4741864"/>
            <a:ext cx="4394200" cy="5349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00"/>
                </a:solidFill>
                <a:latin typeface="Calibri"/>
              </a:rPr>
              <a:t>Pengabdian</a:t>
            </a:r>
            <a:r>
              <a:rPr lang="en-US" b="1" dirty="0">
                <a:solidFill>
                  <a:srgbClr val="FFFF0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alibri"/>
              </a:rPr>
              <a:t>kepada</a:t>
            </a:r>
            <a:r>
              <a:rPr lang="en-US" b="1" dirty="0">
                <a:solidFill>
                  <a:srgbClr val="FFFF00"/>
                </a:solidFill>
                <a:latin typeface="Calibri"/>
              </a:rPr>
              <a:t> Masyarakat</a:t>
            </a:r>
            <a:endParaRPr lang="en-US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B4FBB84-CD69-4347-A46A-E4777283DA16}"/>
              </a:ext>
            </a:extLst>
          </p:cNvPr>
          <p:cNvSpPr/>
          <p:nvPr/>
        </p:nvSpPr>
        <p:spPr>
          <a:xfrm>
            <a:off x="5008564" y="4767264"/>
            <a:ext cx="454025" cy="46037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Calibri"/>
              </a:rPr>
              <a:t>7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4D35172-59E0-4581-853E-554F24305CCA}"/>
              </a:ext>
            </a:extLst>
          </p:cNvPr>
          <p:cNvSpPr/>
          <p:nvPr/>
        </p:nvSpPr>
        <p:spPr>
          <a:xfrm>
            <a:off x="5765804" y="5405003"/>
            <a:ext cx="4394643" cy="53432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FFFF00"/>
                </a:solidFill>
                <a:latin typeface="Calibri"/>
              </a:rPr>
              <a:t>Luaran dan Capaian Tridharma</a:t>
            </a:r>
            <a:endParaRPr lang="en-US" b="1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ABF59B5-5276-4E23-BAD8-21ABD146C642}"/>
              </a:ext>
            </a:extLst>
          </p:cNvPr>
          <p:cNvSpPr/>
          <p:nvPr/>
        </p:nvSpPr>
        <p:spPr>
          <a:xfrm>
            <a:off x="5009323" y="5430238"/>
            <a:ext cx="453158" cy="46013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Calibri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EEAE7A-6824-4532-9DA2-9C4E7D00C763}"/>
              </a:ext>
            </a:extLst>
          </p:cNvPr>
          <p:cNvSpPr txBox="1"/>
          <p:nvPr/>
        </p:nvSpPr>
        <p:spPr>
          <a:xfrm>
            <a:off x="428420" y="6294752"/>
            <a:ext cx="3947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: </a:t>
            </a:r>
            <a:r>
              <a:rPr lang="en-US" dirty="0" err="1"/>
              <a:t>Sosialisasi</a:t>
            </a:r>
            <a:r>
              <a:rPr lang="en-US" dirty="0"/>
              <a:t> APT (</a:t>
            </a:r>
            <a:r>
              <a:rPr lang="en-US" dirty="0" err="1"/>
              <a:t>Suhanan</a:t>
            </a:r>
            <a:r>
              <a:rPr lang="en-US" dirty="0"/>
              <a:t> 2018)  dengan </a:t>
            </a:r>
            <a:r>
              <a:rPr lang="en-US" dirty="0" err="1"/>
              <a:t>modifikasi</a:t>
            </a:r>
            <a:endParaRPr lang="en-ID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81E3D3-30AC-4502-8CCD-91CFBF48D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J.P GENTUR SUTAPA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C944EB-94DF-48F7-A1AB-69978E96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C2790-097E-4865-A266-5787E050454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2F951-5020-47C3-9482-E00E8B890BAC}"/>
              </a:ext>
            </a:extLst>
          </p:cNvPr>
          <p:cNvSpPr txBox="1"/>
          <p:nvPr/>
        </p:nvSpPr>
        <p:spPr>
          <a:xfrm>
            <a:off x="5765800" y="176455"/>
            <a:ext cx="433324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VISI MISI TUJUANI</a:t>
            </a:r>
            <a:endParaRPr lang="en-ID" dirty="0">
              <a:solidFill>
                <a:srgbClr val="FFFF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267440-6052-47CF-BAF5-42F7EFE20917}"/>
              </a:ext>
            </a:extLst>
          </p:cNvPr>
          <p:cNvSpPr txBox="1"/>
          <p:nvPr/>
        </p:nvSpPr>
        <p:spPr>
          <a:xfrm>
            <a:off x="5765800" y="544667"/>
            <a:ext cx="433324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SPMI</a:t>
            </a:r>
            <a:endParaRPr lang="en-ID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33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d-ID" sz="3100" b="1" dirty="0">
                <a:solidFill>
                  <a:schemeClr val="bg1"/>
                </a:solidFill>
              </a:rPr>
            </a:br>
            <a:br>
              <a:rPr lang="id-ID" sz="3100" b="1" dirty="0">
                <a:solidFill>
                  <a:schemeClr val="bg1"/>
                </a:solidFill>
              </a:rPr>
            </a:br>
            <a:r>
              <a:rPr lang="en-US" sz="3100" b="1" dirty="0">
                <a:solidFill>
                  <a:schemeClr val="bg1"/>
                </a:solidFill>
              </a:rPr>
              <a:t>AGAR PROSES PPEPP BERLANGSUNG DI SEGALA ASPEK MAKA PROSES TERSEBUT DIMASUKAN PADA STANDAR YANG DISUSUN</a:t>
            </a:r>
            <a:br>
              <a:rPr lang="en-US" sz="3100" b="1" dirty="0">
                <a:solidFill>
                  <a:schemeClr val="bg1"/>
                </a:solidFill>
              </a:rPr>
            </a:br>
            <a:br>
              <a:rPr lang="en-US" sz="3100" b="1" dirty="0">
                <a:solidFill>
                  <a:schemeClr val="bg1"/>
                </a:solidFill>
              </a:rPr>
            </a:br>
            <a:r>
              <a:rPr lang="id-ID" sz="3100" b="1" dirty="0">
                <a:solidFill>
                  <a:schemeClr val="bg1"/>
                </a:solidFill>
              </a:rPr>
              <a:t>Contoh .  </a:t>
            </a:r>
            <a:r>
              <a:rPr lang="es-ES" sz="3100" b="1" dirty="0" err="1">
                <a:solidFill>
                  <a:schemeClr val="bg1"/>
                </a:solidFill>
              </a:rPr>
              <a:t>Standar</a:t>
            </a:r>
            <a:r>
              <a:rPr lang="es-ES" sz="3100" b="1" dirty="0">
                <a:solidFill>
                  <a:schemeClr val="bg1"/>
                </a:solidFill>
              </a:rPr>
              <a:t> </a:t>
            </a:r>
            <a:r>
              <a:rPr lang="id-ID" sz="3100" b="1" dirty="0">
                <a:solidFill>
                  <a:schemeClr val="bg1"/>
                </a:solidFill>
              </a:rPr>
              <a:t> 6 </a:t>
            </a:r>
            <a:r>
              <a:rPr lang="es-ES" sz="3100" b="1" dirty="0" err="1">
                <a:solidFill>
                  <a:schemeClr val="bg1"/>
                </a:solidFill>
              </a:rPr>
              <a:t>sarana</a:t>
            </a:r>
            <a:r>
              <a:rPr lang="es-ES" sz="3100" b="1" dirty="0">
                <a:solidFill>
                  <a:schemeClr val="bg1"/>
                </a:solidFill>
              </a:rPr>
              <a:t> dan </a:t>
            </a:r>
            <a:r>
              <a:rPr lang="es-ES" sz="3100" b="1" dirty="0" err="1">
                <a:solidFill>
                  <a:schemeClr val="bg1"/>
                </a:solidFill>
              </a:rPr>
              <a:t>prasarana</a:t>
            </a:r>
            <a:r>
              <a:rPr lang="id-ID" sz="3100" b="1" dirty="0">
                <a:solidFill>
                  <a:schemeClr val="bg1"/>
                </a:solidFill>
              </a:rPr>
              <a:t> penelitian</a:t>
            </a:r>
            <a:br>
              <a:rPr lang="id-ID" sz="3100" dirty="0">
                <a:solidFill>
                  <a:schemeClr val="bg1"/>
                </a:solidFill>
              </a:rPr>
            </a:br>
            <a:r>
              <a:rPr lang="id-ID" sz="3100" dirty="0">
                <a:solidFill>
                  <a:schemeClr val="bg1"/>
                </a:solidFill>
              </a:rPr>
              <a:t> </a:t>
            </a:r>
            <a:br>
              <a:rPr lang="id-ID" dirty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err="1">
                <a:solidFill>
                  <a:schemeClr val="bg1"/>
                </a:solidFill>
              </a:rPr>
              <a:t>Universitas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harus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menjamin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ketersediaan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sarana</a:t>
            </a:r>
            <a:r>
              <a:rPr lang="es-ES" dirty="0">
                <a:solidFill>
                  <a:schemeClr val="bg1"/>
                </a:solidFill>
              </a:rPr>
              <a:t> dan </a:t>
            </a:r>
            <a:r>
              <a:rPr lang="es-ES" dirty="0" err="1">
                <a:solidFill>
                  <a:schemeClr val="bg1"/>
                </a:solidFill>
              </a:rPr>
              <a:t>prasarana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yan</a:t>
            </a:r>
            <a:r>
              <a:rPr lang="en-US" dirty="0">
                <a:solidFill>
                  <a:schemeClr val="bg1"/>
                </a:solidFill>
              </a:rPr>
              <a:t>g </a:t>
            </a:r>
            <a:r>
              <a:rPr lang="es-ES" dirty="0" err="1">
                <a:solidFill>
                  <a:schemeClr val="bg1"/>
                </a:solidFill>
              </a:rPr>
              <a:t>memadai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untuk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mendukung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proses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penelitian</a:t>
            </a:r>
            <a:r>
              <a:rPr lang="es-ES" dirty="0">
                <a:solidFill>
                  <a:schemeClr val="bg1"/>
                </a:solidFill>
              </a:rPr>
              <a:t> yang </a:t>
            </a:r>
            <a:r>
              <a:rPr lang="es-ES" dirty="0" err="1">
                <a:solidFill>
                  <a:schemeClr val="bg1"/>
                </a:solidFill>
              </a:rPr>
              <a:t>berkualitas</a:t>
            </a:r>
            <a:r>
              <a:rPr lang="es-ES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rgbClr val="FFC000"/>
                </a:solidFill>
              </a:rPr>
              <a:t>(P1)</a:t>
            </a:r>
            <a:endParaRPr lang="id-ID" dirty="0">
              <a:solidFill>
                <a:srgbClr val="FFC000"/>
              </a:solidFill>
            </a:endParaRP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Peneliti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harus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memiliki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keleluasaan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mengembangkan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koneksi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akses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terhadap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sumber-sumber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prasarana</a:t>
            </a:r>
            <a:r>
              <a:rPr lang="en-US" dirty="0">
                <a:solidFill>
                  <a:srgbClr val="FFC000"/>
                </a:solidFill>
              </a:rPr>
              <a:t>.(P2)</a:t>
            </a:r>
            <a:endParaRPr lang="id-ID" dirty="0">
              <a:solidFill>
                <a:srgbClr val="FFC000"/>
              </a:solidFill>
            </a:endParaRP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Sarana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prasarana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penelitian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harus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digunakan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efisien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rgbClr val="FFC000"/>
                </a:solidFill>
              </a:rPr>
              <a:t>(P2)</a:t>
            </a:r>
            <a:endParaRPr lang="id-ID" dirty="0">
              <a:solidFill>
                <a:srgbClr val="FFC000"/>
              </a:solidFill>
            </a:endParaRP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id-ID" dirty="0">
                <a:solidFill>
                  <a:schemeClr val="bg1"/>
                </a:solidFill>
              </a:rPr>
              <a:t>Universitas </a:t>
            </a:r>
            <a:r>
              <a:rPr lang="id-ID" dirty="0">
                <a:solidFill>
                  <a:srgbClr val="FFFF00"/>
                </a:solidFill>
              </a:rPr>
              <a:t>harus</a:t>
            </a:r>
            <a:r>
              <a:rPr lang="id-ID" dirty="0">
                <a:solidFill>
                  <a:schemeClr val="bg1"/>
                </a:solidFill>
              </a:rPr>
              <a:t> melakukan evaluasi kecukupan dan ketepatan serta validitas  instrumen penelitian</a:t>
            </a:r>
            <a:r>
              <a:rPr lang="id-ID" dirty="0">
                <a:solidFill>
                  <a:srgbClr val="FFC000"/>
                </a:solidFill>
              </a:rPr>
              <a:t> (E)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Pemeliharaan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pengembangan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prasarana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penelitian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berkelanjutan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seharusnya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merupakan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tanggung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jawab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universitas</a:t>
            </a:r>
            <a:r>
              <a:rPr lang="en-US" dirty="0">
                <a:solidFill>
                  <a:srgbClr val="FFC000"/>
                </a:solidFill>
              </a:rPr>
              <a:t>.(P3)</a:t>
            </a:r>
            <a:endParaRPr lang="id-ID" dirty="0">
              <a:solidFill>
                <a:srgbClr val="FFC000"/>
              </a:solidFill>
            </a:endParaRP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id-ID" dirty="0">
                <a:solidFill>
                  <a:schemeClr val="bg1"/>
                </a:solidFill>
              </a:rPr>
              <a:t>Universitas </a:t>
            </a:r>
            <a:r>
              <a:rPr lang="id-ID" dirty="0">
                <a:solidFill>
                  <a:srgbClr val="FFFF00"/>
                </a:solidFill>
              </a:rPr>
              <a:t>harus</a:t>
            </a:r>
            <a:r>
              <a:rPr lang="id-ID" dirty="0">
                <a:solidFill>
                  <a:schemeClr val="bg1"/>
                </a:solidFill>
              </a:rPr>
              <a:t> secara periodik meremajakan dan menambah instrumen penelitian sesuai denghan perkembangan Ipteks </a:t>
            </a:r>
            <a:r>
              <a:rPr lang="id-ID" dirty="0">
                <a:solidFill>
                  <a:srgbClr val="FFC000"/>
                </a:solidFill>
              </a:rPr>
              <a:t>(P4)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endParaRPr lang="id-ID" dirty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4F244-E835-4D34-A713-3EAD129C510A}" type="slidenum">
              <a:rPr lang="id-ID" smtClean="0"/>
              <a:pPr/>
              <a:t>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J.P GENTUR SUTAPA 2019</a:t>
            </a:r>
          </a:p>
        </p:txBody>
      </p:sp>
    </p:spTree>
    <p:extLst>
      <p:ext uri="{BB962C8B-B14F-4D97-AF65-F5344CB8AC3E}">
        <p14:creationId xmlns:p14="http://schemas.microsoft.com/office/powerpoint/2010/main" val="197925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988469" y="666750"/>
            <a:ext cx="6215062" cy="857250"/>
          </a:xfrm>
        </p:spPr>
        <p:txBody>
          <a:bodyPr/>
          <a:lstStyle/>
          <a:p>
            <a:r>
              <a:rPr lang="en-US" sz="2400" dirty="0">
                <a:solidFill>
                  <a:srgbClr val="FFFF00"/>
                </a:solidFill>
              </a:rPr>
              <a:t>        </a:t>
            </a:r>
            <a:r>
              <a:rPr lang="id-ID" sz="2400" dirty="0">
                <a:solidFill>
                  <a:srgbClr val="FFFF00"/>
                </a:solidFill>
              </a:rPr>
              <a:t>SUMBER MATERI DAN INSPIRASI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8858280" cy="5334000"/>
          </a:xfrm>
        </p:spPr>
        <p:txBody>
          <a:bodyPr>
            <a:normAutofit fontScale="92500" lnSpcReduction="10000"/>
          </a:bodyPr>
          <a:lstStyle/>
          <a:p>
            <a:r>
              <a:rPr lang="id-ID" sz="2000" dirty="0">
                <a:solidFill>
                  <a:schemeClr val="bg1"/>
                </a:solidFill>
              </a:rPr>
              <a:t>Puji syukur dan terimakasih kepada semua pihak yang telah membantu sehingga materi ini dapat  disiapkan dengan baik. Sumber materi dan inspirasi tayangan berikut adalah:</a:t>
            </a:r>
          </a:p>
          <a:p>
            <a:pPr lvl="1"/>
            <a:r>
              <a:rPr lang="id-ID" sz="2000" dirty="0">
                <a:solidFill>
                  <a:schemeClr val="bg1"/>
                </a:solidFill>
              </a:rPr>
              <a:t>Bahan pelatihan sistem penjaminan mutu perguruan tinggi dari  KJM Universitas Gadjah Mada</a:t>
            </a:r>
          </a:p>
          <a:p>
            <a:pPr lvl="1"/>
            <a:r>
              <a:rPr lang="id-ID" sz="2000" dirty="0">
                <a:solidFill>
                  <a:schemeClr val="bg1"/>
                </a:solidFill>
              </a:rPr>
              <a:t>Bahan pelatihan penjaminan mutu , Ditjen DIKTI.</a:t>
            </a:r>
          </a:p>
          <a:p>
            <a:pPr lvl="1"/>
            <a:r>
              <a:rPr lang="id-ID" sz="2000" dirty="0">
                <a:solidFill>
                  <a:schemeClr val="bg1"/>
                </a:solidFill>
              </a:rPr>
              <a:t>Hasil diskusi dengan teman sejawat di KJM UGM</a:t>
            </a:r>
          </a:p>
          <a:p>
            <a:pPr lvl="1"/>
            <a:r>
              <a:rPr lang="id-ID" sz="2000" dirty="0">
                <a:solidFill>
                  <a:schemeClr val="bg1"/>
                </a:solidFill>
              </a:rPr>
              <a:t>Hasil diskusi dengan Kolega di  Ditjen DIKTI</a:t>
            </a:r>
          </a:p>
          <a:p>
            <a:pPr lvl="1"/>
            <a:r>
              <a:rPr lang="id-ID" sz="2000" dirty="0">
                <a:solidFill>
                  <a:schemeClr val="bg1"/>
                </a:solidFill>
              </a:rPr>
              <a:t>Hasil Diskusi dengan kolega Assesor Asean University Network ( AUN)</a:t>
            </a:r>
          </a:p>
          <a:p>
            <a:pPr lvl="1"/>
            <a:r>
              <a:rPr lang="id-ID" sz="2000" dirty="0">
                <a:solidFill>
                  <a:schemeClr val="bg1"/>
                </a:solidFill>
              </a:rPr>
              <a:t>Pengalaman pribadi  dalam  penerapan sistem </a:t>
            </a:r>
            <a:r>
              <a:rPr lang="en-US" sz="2000" dirty="0">
                <a:solidFill>
                  <a:schemeClr val="bg1"/>
                </a:solidFill>
              </a:rPr>
              <a:t>p</a:t>
            </a:r>
            <a:r>
              <a:rPr lang="id-ID" sz="2000" dirty="0">
                <a:solidFill>
                  <a:schemeClr val="bg1"/>
                </a:solidFill>
              </a:rPr>
              <a:t>enjaminan mutu</a:t>
            </a:r>
          </a:p>
          <a:p>
            <a:pPr lvl="1"/>
            <a:r>
              <a:rPr lang="id-ID" sz="2000" dirty="0">
                <a:solidFill>
                  <a:schemeClr val="bg1"/>
                </a:solidFill>
              </a:rPr>
              <a:t>Draft  Dokumen pengembangan penjaminan mutu Riset UGM</a:t>
            </a:r>
            <a:endParaRPr lang="en-US" sz="2000" dirty="0">
              <a:solidFill>
                <a:schemeClr val="bg1"/>
              </a:solidFill>
            </a:endParaRPr>
          </a:p>
          <a:p>
            <a:pPr marL="176213" lvl="1" indent="0">
              <a:buNone/>
            </a:pPr>
            <a:r>
              <a:rPr lang="id-ID" sz="2000" dirty="0">
                <a:solidFill>
                  <a:schemeClr val="bg1"/>
                </a:solidFill>
              </a:rPr>
              <a:t>Semoga  semua yang  telah  kita lakukan bermanfaat bagi generasi mendatang  khususnya pada peningkatan mutu pendidikan di Republik Indonesia</a:t>
            </a:r>
            <a:endParaRPr lang="en-US" sz="2000" dirty="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endParaRPr lang="id-ID" sz="2000" dirty="0">
              <a:solidFill>
                <a:schemeClr val="bg1"/>
              </a:solidFill>
            </a:endParaRPr>
          </a:p>
          <a:p>
            <a:pPr lvl="1" algn="r">
              <a:buFontTx/>
              <a:buNone/>
            </a:pPr>
            <a:r>
              <a:rPr lang="id-ID" sz="1600" dirty="0">
                <a:solidFill>
                  <a:schemeClr val="bg1"/>
                </a:solidFill>
              </a:rPr>
              <a:t>Johanes Pramana Gentur Sutapa</a:t>
            </a:r>
          </a:p>
          <a:p>
            <a:pPr lvl="1" algn="r">
              <a:buFontTx/>
              <a:buNone/>
            </a:pPr>
            <a:r>
              <a:rPr lang="id-ID" sz="1600" dirty="0">
                <a:solidFill>
                  <a:schemeClr val="bg1"/>
                </a:solidFill>
              </a:rPr>
              <a:t>HP 08121555129</a:t>
            </a:r>
          </a:p>
          <a:p>
            <a:pPr lvl="1" algn="r">
              <a:buFontTx/>
              <a:buNone/>
            </a:pPr>
            <a:r>
              <a:rPr lang="id-ID" sz="1600" dirty="0">
                <a:solidFill>
                  <a:schemeClr val="bg1"/>
                </a:solidFill>
              </a:rPr>
              <a:t>E-MAIL:</a:t>
            </a:r>
          </a:p>
          <a:p>
            <a:pPr lvl="1" algn="r">
              <a:buNone/>
            </a:pPr>
            <a:r>
              <a:rPr lang="id-ID" sz="1600" dirty="0">
                <a:solidFill>
                  <a:schemeClr val="bg1"/>
                </a:solidFill>
              </a:rPr>
              <a:t>jpgentursutapa@ugm.ac.id </a:t>
            </a:r>
          </a:p>
          <a:p>
            <a:pPr lvl="1" algn="r">
              <a:buFontTx/>
              <a:buNone/>
            </a:pPr>
            <a:endParaRPr lang="id-ID" sz="1600" dirty="0">
              <a:solidFill>
                <a:schemeClr val="bg1"/>
              </a:solidFill>
            </a:endParaRPr>
          </a:p>
          <a:p>
            <a:pPr lvl="1">
              <a:buFontTx/>
              <a:buNone/>
            </a:pP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F1E9052-5B37-4B0A-B90A-77C94059C52E}" type="slidenum">
              <a:rPr lang="id-ID" smtClean="0"/>
              <a:pPr/>
              <a:t>2</a:t>
            </a:fld>
            <a:endParaRPr lang="id-ID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J.P GENTUR SUTAPA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64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4D75DD16-50EA-4C4B-8650-B8ADD3C69361}"/>
              </a:ext>
            </a:extLst>
          </p:cNvPr>
          <p:cNvSpPr txBox="1"/>
          <p:nvPr/>
        </p:nvSpPr>
        <p:spPr>
          <a:xfrm>
            <a:off x="944287" y="3767559"/>
            <a:ext cx="2004245" cy="735467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254000" contourW="12700" prstMaterial="plastic">
            <a:extrusionClr>
              <a:schemeClr val="accent2">
                <a:lumMod val="50000"/>
              </a:schemeClr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algn="ctr" defTabSz="142236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b="1" dirty="0">
                <a:solidFill>
                  <a:prstClr val="white"/>
                </a:solidFill>
                <a:latin typeface="Helvetica" pitchFamily="2" charset="0"/>
              </a:rPr>
              <a:t>MONITORING</a:t>
            </a:r>
            <a:endParaRPr lang="en-US" b="1" dirty="0">
              <a:solidFill>
                <a:prstClr val="white"/>
              </a:solidFill>
              <a:latin typeface="Helvetica" pitchFamily="2" charset="0"/>
            </a:endParaRPr>
          </a:p>
        </p:txBody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4E816CE5-15BB-4D6A-B05C-0F4AC8B3472C}"/>
              </a:ext>
            </a:extLst>
          </p:cNvPr>
          <p:cNvSpPr txBox="1"/>
          <p:nvPr/>
        </p:nvSpPr>
        <p:spPr>
          <a:xfrm>
            <a:off x="4948579" y="3773245"/>
            <a:ext cx="1322160" cy="713364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254000" contourW="12700" prstMaterial="plastic">
            <a:extrusionClr>
              <a:schemeClr val="accent2">
                <a:lumMod val="50000"/>
              </a:schemeClr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algn="ctr" defTabSz="142236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prstClr val="white"/>
                </a:solidFill>
                <a:latin typeface="Helvetica" pitchFamily="2" charset="0"/>
              </a:rPr>
              <a:t>ASESMEN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3F7F02-0F42-48D5-903D-ADD3DA45167F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5597383" y="3063169"/>
            <a:ext cx="355704" cy="700844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FF696B-E365-4C6E-AC3C-611A8E2D523A}"/>
              </a:ext>
            </a:extLst>
          </p:cNvPr>
          <p:cNvCxnSpPr>
            <a:cxnSpLocks/>
            <a:stCxn id="42" idx="1"/>
            <a:endCxn id="39" idx="3"/>
          </p:cNvCxnSpPr>
          <p:nvPr/>
        </p:nvCxnSpPr>
        <p:spPr>
          <a:xfrm>
            <a:off x="5597384" y="3063169"/>
            <a:ext cx="3970757" cy="725796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BAD109-1816-42AB-853F-9C974BA1A748}"/>
              </a:ext>
            </a:extLst>
          </p:cNvPr>
          <p:cNvGrpSpPr/>
          <p:nvPr/>
        </p:nvGrpSpPr>
        <p:grpSpPr>
          <a:xfrm>
            <a:off x="6532473" y="3749007"/>
            <a:ext cx="1501071" cy="732541"/>
            <a:chOff x="3929" y="2148706"/>
            <a:chExt cx="3139975" cy="1569987"/>
          </a:xfrm>
          <a:solidFill>
            <a:schemeClr val="accent2"/>
          </a:solidFill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A48FE20-3DA0-4EDE-97F9-18895BAFD542}"/>
                </a:ext>
              </a:extLst>
            </p:cNvPr>
            <p:cNvSpPr/>
            <p:nvPr/>
          </p:nvSpPr>
          <p:spPr>
            <a:xfrm>
              <a:off x="3929" y="2148706"/>
              <a:ext cx="3139975" cy="1569987"/>
            </a:xfrm>
            <a:prstGeom prst="round2DiagRect">
              <a:avLst/>
            </a:prstGeom>
            <a:grp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254000" contourW="12700" prstMaterial="plastic">
              <a:extrusionClr>
                <a:schemeClr val="accent2">
                  <a:lumMod val="50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: Rounded Corners 4">
              <a:extLst>
                <a:ext uri="{FF2B5EF4-FFF2-40B4-BE49-F238E27FC236}">
                  <a16:creationId xmlns:a16="http://schemas.microsoft.com/office/drawing/2014/main" id="{A48506CE-AC79-45C8-BE5C-78FFF5949237}"/>
                </a:ext>
              </a:extLst>
            </p:cNvPr>
            <p:cNvSpPr txBox="1"/>
            <p:nvPr/>
          </p:nvSpPr>
          <p:spPr>
            <a:xfrm>
              <a:off x="49912" y="2194689"/>
              <a:ext cx="3048009" cy="1478021"/>
            </a:xfrm>
            <a:prstGeom prst="round2Diag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254000" contourW="12700" prstMaterial="plastic">
              <a:extrusionClr>
                <a:schemeClr val="accent2">
                  <a:lumMod val="50000"/>
                </a:schemeClr>
              </a:extrusionClr>
              <a:contourClr>
                <a:schemeClr val="bg1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prstClr val="white"/>
                  </a:solidFill>
                  <a:latin typeface="Helvetica" pitchFamily="2" charset="0"/>
                </a:rPr>
                <a:t>PENILAIAN</a:t>
              </a:r>
            </a:p>
          </p:txBody>
        </p:sp>
      </p:grpSp>
      <p:sp>
        <p:nvSpPr>
          <p:cNvPr id="20" name="Rectangle: Rounded Corners 4">
            <a:extLst>
              <a:ext uri="{FF2B5EF4-FFF2-40B4-BE49-F238E27FC236}">
                <a16:creationId xmlns:a16="http://schemas.microsoft.com/office/drawing/2014/main" id="{67948A5F-CEDA-4724-8D98-5F698853678A}"/>
              </a:ext>
            </a:extLst>
          </p:cNvPr>
          <p:cNvSpPr txBox="1"/>
          <p:nvPr/>
        </p:nvSpPr>
        <p:spPr>
          <a:xfrm>
            <a:off x="3107228" y="3788965"/>
            <a:ext cx="1540973" cy="713364"/>
          </a:xfrm>
          <a:prstGeom prst="round2DiagRect">
            <a:avLst/>
          </a:prstGeom>
          <a:solidFill>
            <a:schemeClr val="accent2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254000" contourW="12700" prstMaterial="plastic">
            <a:extrusionClr>
              <a:schemeClr val="accent2">
                <a:lumMod val="50000"/>
              </a:schemeClr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algn="ctr" defTabSz="142236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prstClr val="white"/>
                </a:solidFill>
                <a:latin typeface="Helvetica" pitchFamily="2" charset="0"/>
              </a:rPr>
              <a:t>EVALUASI DIRI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86F406-4C8A-4BFF-8C14-3EA8AC1524B3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3877715" y="3063169"/>
            <a:ext cx="1719668" cy="725796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6C42C5-3788-4E5B-B99E-B72C2B69C043}"/>
              </a:ext>
            </a:extLst>
          </p:cNvPr>
          <p:cNvCxnSpPr>
            <a:cxnSpLocks/>
            <a:stCxn id="42" idx="1"/>
            <a:endCxn id="18" idx="3"/>
          </p:cNvCxnSpPr>
          <p:nvPr/>
        </p:nvCxnSpPr>
        <p:spPr>
          <a:xfrm>
            <a:off x="5597383" y="3063169"/>
            <a:ext cx="1685624" cy="685839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64B4DB-3E12-4732-81BA-4C3995AF586C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2419567" y="3063168"/>
            <a:ext cx="3177816" cy="694107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22CFB70F-F165-4E76-89E8-505909BC072E}"/>
              </a:ext>
            </a:extLst>
          </p:cNvPr>
          <p:cNvSpPr/>
          <p:nvPr/>
        </p:nvSpPr>
        <p:spPr>
          <a:xfrm>
            <a:off x="1058049" y="5065920"/>
            <a:ext cx="88783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 defTabSz="1219170">
              <a:buClr>
                <a:srgbClr val="F8D35E"/>
              </a:buClr>
              <a:buFont typeface="Wingdings" panose="05000000000000000000" pitchFamily="2" charset="2"/>
              <a:buChar char="ü"/>
            </a:pPr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</a:rPr>
              <a:t>Evaluasi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</a:rPr>
              <a:t>Diri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(</a:t>
            </a:r>
            <a:r>
              <a:rPr lang="en-US" sz="2000" i="1" dirty="0">
                <a:solidFill>
                  <a:srgbClr val="000000"/>
                </a:solidFill>
                <a:latin typeface="Helvetica" pitchFamily="2" charset="0"/>
              </a:rPr>
              <a:t>Self Assessment Report</a:t>
            </a:r>
            <a:r>
              <a:rPr lang="en-US" sz="2000" dirty="0">
                <a:solidFill>
                  <a:srgbClr val="000000"/>
                </a:solidFill>
                <a:latin typeface="Helvetica" pitchFamily="2" charset="0"/>
              </a:rPr>
              <a:t>) 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→ </a:t>
            </a:r>
            <a:r>
              <a:rPr lang="en-US" sz="2000" b="1" dirty="0" err="1">
                <a:solidFill>
                  <a:srgbClr val="FF0000"/>
                </a:solidFill>
                <a:latin typeface="Helvetica" pitchFamily="2" charset="0"/>
              </a:rPr>
              <a:t>disusun</a:t>
            </a:r>
            <a:r>
              <a:rPr lang="en-US" sz="2000" b="1" dirty="0">
                <a:solidFill>
                  <a:srgbClr val="FF0000"/>
                </a:solidFill>
                <a:latin typeface="Helvetica" pitchFamily="2" charset="0"/>
              </a:rPr>
              <a:t>  form </a:t>
            </a:r>
            <a:r>
              <a:rPr lang="en-US" sz="2000" b="1" dirty="0" err="1">
                <a:solidFill>
                  <a:srgbClr val="FF0000"/>
                </a:solidFill>
                <a:latin typeface="Helvetica" pitchFamily="2" charset="0"/>
              </a:rPr>
              <a:t>penilaian</a:t>
            </a:r>
            <a:r>
              <a:rPr lang="en-US" sz="2000" b="1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Helvetica" pitchFamily="2" charset="0"/>
              </a:rPr>
              <a:t>sesuai</a:t>
            </a:r>
            <a:r>
              <a:rPr lang="en-US" sz="2000" b="1" dirty="0">
                <a:solidFill>
                  <a:srgbClr val="FF0000"/>
                </a:solidFill>
                <a:latin typeface="Helvetica" pitchFamily="2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Helvetica" pitchFamily="2" charset="0"/>
              </a:rPr>
              <a:t>tujuan</a:t>
            </a:r>
            <a:r>
              <a:rPr lang="en-US" sz="2000" b="1" dirty="0">
                <a:solidFill>
                  <a:srgbClr val="FF0000"/>
                </a:solidFill>
                <a:latin typeface="Helvetica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Helvetica" pitchFamily="2" charset="0"/>
              </a:rPr>
              <a:t>atau</a:t>
            </a:r>
            <a:r>
              <a:rPr lang="en-US" sz="2000" b="1" dirty="0">
                <a:solidFill>
                  <a:srgbClr val="FF0000"/>
                </a:solidFill>
                <a:latin typeface="Helvetica" pitchFamily="2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Helvetica" pitchFamily="2" charset="0"/>
              </a:rPr>
              <a:t>pengakuan</a:t>
            </a:r>
            <a:r>
              <a:rPr lang="en-US" sz="2000" b="1" dirty="0">
                <a:solidFill>
                  <a:srgbClr val="FF0000"/>
                </a:solidFill>
                <a:latin typeface="Helvetica" pitchFamily="2" charset="0"/>
              </a:rPr>
              <a:t>  </a:t>
            </a:r>
            <a:r>
              <a:rPr lang="en-US" sz="2000" b="1" dirty="0" err="1">
                <a:solidFill>
                  <a:srgbClr val="FF0000"/>
                </a:solidFill>
                <a:latin typeface="Helvetica" pitchFamily="2" charset="0"/>
              </a:rPr>
              <a:t>institusi</a:t>
            </a:r>
            <a:r>
              <a:rPr lang="en-US" sz="2000" b="1" dirty="0">
                <a:solidFill>
                  <a:srgbClr val="FF0000"/>
                </a:solidFill>
                <a:latin typeface="Helvetica" pitchFamily="2" charset="0"/>
              </a:rPr>
              <a:t> yang </a:t>
            </a:r>
            <a:r>
              <a:rPr lang="en-US" sz="2000" b="1" dirty="0" err="1">
                <a:solidFill>
                  <a:srgbClr val="FF0000"/>
                </a:solidFill>
                <a:latin typeface="Helvetica" pitchFamily="2" charset="0"/>
              </a:rPr>
              <a:t>dikehendaki</a:t>
            </a:r>
            <a:endParaRPr lang="en-US" sz="2000" b="1" dirty="0">
              <a:solidFill>
                <a:srgbClr val="FF0000"/>
              </a:solidFill>
              <a:latin typeface="Helvetica" pitchFamily="2" charset="0"/>
            </a:endParaRPr>
          </a:p>
          <a:p>
            <a:pPr marL="342891" indent="-342891" defTabSz="1219170">
              <a:buClr>
                <a:srgbClr val="F8D35E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AMI → </a:t>
            </a:r>
            <a:r>
              <a:rPr lang="en-US" sz="2000" dirty="0" err="1">
                <a:solidFill>
                  <a:srgbClr val="000000"/>
                </a:solidFill>
                <a:latin typeface="Helvetica" pitchFamily="2" charset="0"/>
              </a:rPr>
              <a:t>oleh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 Tim Internal. </a:t>
            </a:r>
          </a:p>
          <a:p>
            <a:pPr marL="342891" indent="-342891" defTabSz="1219170">
              <a:buClr>
                <a:srgbClr val="F8D35E"/>
              </a:buClr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Auditor AMI → </a:t>
            </a:r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</a:rPr>
              <a:t>memenuhi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</a:rPr>
              <a:t>syarat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 yang </a:t>
            </a:r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</a:rPr>
              <a:t>ditetapkan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</a:rPr>
              <a:t>Pimpinan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 PT.</a:t>
            </a:r>
          </a:p>
        </p:txBody>
      </p:sp>
      <p:sp>
        <p:nvSpPr>
          <p:cNvPr id="6" name="Oval 5"/>
          <p:cNvSpPr/>
          <p:nvPr/>
        </p:nvSpPr>
        <p:spPr>
          <a:xfrm>
            <a:off x="8468458" y="3260285"/>
            <a:ext cx="1866983" cy="1805635"/>
          </a:xfrm>
          <a:prstGeom prst="ellipse">
            <a:avLst/>
          </a:prstGeom>
          <a:noFill/>
          <a:ln w="60325">
            <a:solidFill>
              <a:schemeClr val="accent3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>
              <a:solidFill>
                <a:srgbClr val="5C5C5C"/>
              </a:solidFill>
              <a:latin typeface="Helvetica Light" panose="020B04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23333" y="1890774"/>
            <a:ext cx="2246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b="1" dirty="0" err="1">
                <a:solidFill>
                  <a:srgbClr val="000000"/>
                </a:solidFill>
                <a:latin typeface="Helvetica" pitchFamily="2" charset="0"/>
              </a:rPr>
              <a:t>Permenristekdikti</a:t>
            </a:r>
            <a:r>
              <a:rPr lang="en-US" b="1" dirty="0">
                <a:solidFill>
                  <a:srgbClr val="000000"/>
                </a:solidFill>
                <a:latin typeface="Helvetica" pitchFamily="2" charset="0"/>
              </a:rPr>
              <a:t> No. 62 </a:t>
            </a:r>
            <a:r>
              <a:rPr lang="en-US" b="1" dirty="0" err="1">
                <a:solidFill>
                  <a:srgbClr val="000000"/>
                </a:solidFill>
                <a:latin typeface="Helvetica" pitchFamily="2" charset="0"/>
              </a:rPr>
              <a:t>Tahun</a:t>
            </a:r>
            <a:r>
              <a:rPr lang="en-US" b="1" dirty="0">
                <a:solidFill>
                  <a:srgbClr val="000000"/>
                </a:solidFill>
                <a:latin typeface="Helvetica" pitchFamily="2" charset="0"/>
              </a:rPr>
              <a:t> 2016 </a:t>
            </a:r>
            <a:r>
              <a:rPr lang="en-US" b="1" dirty="0" err="1">
                <a:solidFill>
                  <a:srgbClr val="000000"/>
                </a:solidFill>
                <a:latin typeface="Helvetica" pitchFamily="2" charset="0"/>
              </a:rPr>
              <a:t>Pasal</a:t>
            </a:r>
            <a:r>
              <a:rPr lang="en-US" b="1" dirty="0">
                <a:solidFill>
                  <a:srgbClr val="000000"/>
                </a:solidFill>
                <a:latin typeface="Helvetica" pitchFamily="2" charset="0"/>
              </a:rPr>
              <a:t> 5 </a:t>
            </a:r>
            <a:r>
              <a:rPr lang="en-US" b="1" dirty="0" err="1">
                <a:solidFill>
                  <a:srgbClr val="000000"/>
                </a:solidFill>
                <a:latin typeface="Helvetica" pitchFamily="2" charset="0"/>
              </a:rPr>
              <a:t>ayat</a:t>
            </a:r>
            <a:r>
              <a:rPr lang="en-US" b="1" dirty="0">
                <a:solidFill>
                  <a:srgbClr val="000000"/>
                </a:solidFill>
                <a:latin typeface="Helvetica" pitchFamily="2" charset="0"/>
              </a:rPr>
              <a:t> 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E64EE8-6B8A-6C47-BC31-034E98530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FFA26EFD-DF29-4A39-B967-1C631DA07BC2}" type="slidenum">
              <a:rPr lang="en-US">
                <a:latin typeface="Calibri"/>
              </a:rPr>
              <a:pPr defTabSz="1219170"/>
              <a:t>20</a:t>
            </a:fld>
            <a:endParaRPr lang="en-US">
              <a:latin typeface="Calibri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7F1D855-AA52-A944-A9C2-B6C257E00F4C}"/>
              </a:ext>
            </a:extLst>
          </p:cNvPr>
          <p:cNvGrpSpPr/>
          <p:nvPr/>
        </p:nvGrpSpPr>
        <p:grpSpPr>
          <a:xfrm>
            <a:off x="8366680" y="3788964"/>
            <a:ext cx="2402920" cy="732541"/>
            <a:chOff x="3929" y="2148706"/>
            <a:chExt cx="3139975" cy="1569987"/>
          </a:xfrm>
          <a:solidFill>
            <a:schemeClr val="accent2"/>
          </a:solidFill>
          <a:effectLst/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39" name="Rectangle: Rounded Corners 17">
              <a:extLst>
                <a:ext uri="{FF2B5EF4-FFF2-40B4-BE49-F238E27FC236}">
                  <a16:creationId xmlns:a16="http://schemas.microsoft.com/office/drawing/2014/main" id="{F9886223-4A20-4E42-B6C0-BF747CC10BD0}"/>
                </a:ext>
              </a:extLst>
            </p:cNvPr>
            <p:cNvSpPr/>
            <p:nvPr/>
          </p:nvSpPr>
          <p:spPr>
            <a:xfrm>
              <a:off x="3929" y="2148706"/>
              <a:ext cx="3139975" cy="1569987"/>
            </a:xfrm>
            <a:prstGeom prst="round2DiagRect">
              <a:avLst/>
            </a:prstGeom>
            <a:grp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254000" contourW="12700" prstMaterial="plastic">
              <a:extrusionClr>
                <a:schemeClr val="accent2">
                  <a:lumMod val="50000"/>
                </a:schemeClr>
              </a:extrusionClr>
              <a:contourClr>
                <a:schemeClr val="bg1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ectangle: Rounded Corners 4">
              <a:extLst>
                <a:ext uri="{FF2B5EF4-FFF2-40B4-BE49-F238E27FC236}">
                  <a16:creationId xmlns:a16="http://schemas.microsoft.com/office/drawing/2014/main" id="{013F8B60-0E2A-6242-9859-C3087EBCDDC3}"/>
                </a:ext>
              </a:extLst>
            </p:cNvPr>
            <p:cNvSpPr txBox="1"/>
            <p:nvPr/>
          </p:nvSpPr>
          <p:spPr>
            <a:xfrm>
              <a:off x="49912" y="2194689"/>
              <a:ext cx="3048009" cy="1478021"/>
            </a:xfrm>
            <a:prstGeom prst="round2DiagRect">
              <a:avLst/>
            </a:prstGeom>
            <a:no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contourW="12700" prstMaterial="plastic">
              <a:contourClr>
                <a:schemeClr val="bg1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prstClr val="white"/>
                  </a:solidFill>
                  <a:latin typeface="Helvetica" pitchFamily="2" charset="0"/>
                </a:rPr>
                <a:t>AUDIT MUTU INTERNAL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689087E-EC7E-6A4D-BC63-695DEB746FC8}"/>
              </a:ext>
            </a:extLst>
          </p:cNvPr>
          <p:cNvGrpSpPr/>
          <p:nvPr/>
        </p:nvGrpSpPr>
        <p:grpSpPr>
          <a:xfrm>
            <a:off x="3183205" y="1723181"/>
            <a:ext cx="4828355" cy="1339987"/>
            <a:chOff x="3929" y="2148706"/>
            <a:chExt cx="3139975" cy="1569987"/>
          </a:xfrm>
          <a:solidFill>
            <a:schemeClr val="accent5"/>
          </a:solidFill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2" name="Rectangle: Rounded Corners 17">
              <a:extLst>
                <a:ext uri="{FF2B5EF4-FFF2-40B4-BE49-F238E27FC236}">
                  <a16:creationId xmlns:a16="http://schemas.microsoft.com/office/drawing/2014/main" id="{A7FE0D3A-7307-3248-8D3D-3D904ADEC4F9}"/>
                </a:ext>
              </a:extLst>
            </p:cNvPr>
            <p:cNvSpPr/>
            <p:nvPr/>
          </p:nvSpPr>
          <p:spPr>
            <a:xfrm>
              <a:off x="3929" y="2148706"/>
              <a:ext cx="3139975" cy="1569987"/>
            </a:xfrm>
            <a:prstGeom prst="round2DiagRect">
              <a:avLst/>
            </a:prstGeom>
            <a:grp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635000" contourW="12700" prstMaterial="plastic">
              <a:contourClr>
                <a:schemeClr val="bg1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: Rounded Corners 4">
              <a:extLst>
                <a:ext uri="{FF2B5EF4-FFF2-40B4-BE49-F238E27FC236}">
                  <a16:creationId xmlns:a16="http://schemas.microsoft.com/office/drawing/2014/main" id="{E95BE7A7-7207-664D-9859-900A477CDD6B}"/>
                </a:ext>
              </a:extLst>
            </p:cNvPr>
            <p:cNvSpPr txBox="1"/>
            <p:nvPr/>
          </p:nvSpPr>
          <p:spPr>
            <a:xfrm>
              <a:off x="49912" y="2194689"/>
              <a:ext cx="3048009" cy="1478021"/>
            </a:xfrm>
            <a:prstGeom prst="round2DiagRect">
              <a:avLst/>
            </a:prstGeom>
            <a:grpFill/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635000" contourW="12700" prstMaterial="plastic">
              <a:contourClr>
                <a:schemeClr val="bg1"/>
              </a:contourClr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>
                  <a:solidFill>
                    <a:prstClr val="white"/>
                  </a:solidFill>
                  <a:latin typeface="Helvetica" pitchFamily="2" charset="0"/>
                </a:rPr>
                <a:t>EVALUASI / CHECK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51DC53CF-C42F-E346-9052-97DEF02161BE}"/>
              </a:ext>
            </a:extLst>
          </p:cNvPr>
          <p:cNvSpPr txBox="1"/>
          <p:nvPr/>
        </p:nvSpPr>
        <p:spPr>
          <a:xfrm>
            <a:off x="3177597" y="677906"/>
            <a:ext cx="6989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 algn="just" defTabSz="1219170"/>
            <a:r>
              <a:rPr lang="en-US" sz="2800" b="1" dirty="0" err="1">
                <a:solidFill>
                  <a:srgbClr val="F47264"/>
                </a:solidFill>
                <a:latin typeface="Helvetica" pitchFamily="2" charset="0"/>
              </a:rPr>
              <a:t>E</a:t>
            </a:r>
            <a:r>
              <a:rPr lang="en-US" sz="2800" b="1" dirty="0" err="1">
                <a:solidFill>
                  <a:srgbClr val="000000"/>
                </a:solidFill>
                <a:latin typeface="Helvetica" pitchFamily="2" charset="0"/>
              </a:rPr>
              <a:t>valuasi Pelaksanaan Standar Dikti</a:t>
            </a:r>
            <a:endParaRPr lang="id-ID" b="1" dirty="0">
              <a:solidFill>
                <a:srgbClr val="000000"/>
              </a:solidFill>
              <a:latin typeface="Helvetica" pitchFamily="2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82A99A4-2EF1-394B-8866-3DE4FF705E9C}"/>
              </a:ext>
            </a:extLst>
          </p:cNvPr>
          <p:cNvGrpSpPr/>
          <p:nvPr/>
        </p:nvGrpSpPr>
        <p:grpSpPr>
          <a:xfrm>
            <a:off x="2246545" y="463593"/>
            <a:ext cx="936572" cy="936572"/>
            <a:chOff x="524264" y="827850"/>
            <a:chExt cx="936572" cy="936572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8ED20C7-FF76-354D-8CA4-57B7E7962F50}"/>
                </a:ext>
              </a:extLst>
            </p:cNvPr>
            <p:cNvSpPr/>
            <p:nvPr/>
          </p:nvSpPr>
          <p:spPr>
            <a:xfrm>
              <a:off x="524264" y="827850"/>
              <a:ext cx="936572" cy="93657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Oval 4">
              <a:extLst>
                <a:ext uri="{FF2B5EF4-FFF2-40B4-BE49-F238E27FC236}">
                  <a16:creationId xmlns:a16="http://schemas.microsoft.com/office/drawing/2014/main" id="{78E015DA-0859-2049-A17A-8E1982FFE127}"/>
                </a:ext>
              </a:extLst>
            </p:cNvPr>
            <p:cNvSpPr/>
            <p:nvPr/>
          </p:nvSpPr>
          <p:spPr>
            <a:xfrm>
              <a:off x="661422" y="965008"/>
              <a:ext cx="662256" cy="6622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algn="ctr" defTabSz="17779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>
                  <a:solidFill>
                    <a:prstClr val="white"/>
                  </a:solidFill>
                  <a:latin typeface="Helvetica" pitchFamily="2" charset="0"/>
                </a:rPr>
                <a:t>E</a:t>
              </a:r>
              <a:endParaRPr lang="id-ID" sz="4000" b="1">
                <a:solidFill>
                  <a:prstClr val="white"/>
                </a:solidFill>
                <a:latin typeface="Helvetica" pitchFamily="2" charset="0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2D4FE579-28E2-8345-A38C-958D54FF3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673" y="169879"/>
            <a:ext cx="2146300" cy="1524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605E78-7067-43F6-9E18-7602BA49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J.P GENTUR SUTAPA 2019</a:t>
            </a:r>
          </a:p>
        </p:txBody>
      </p:sp>
    </p:spTree>
    <p:extLst>
      <p:ext uri="{BB962C8B-B14F-4D97-AF65-F5344CB8AC3E}">
        <p14:creationId xmlns:p14="http://schemas.microsoft.com/office/powerpoint/2010/main" val="79855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 err="1">
                <a:solidFill>
                  <a:srgbClr val="FF0000"/>
                </a:solidFill>
              </a:rPr>
              <a:t>Ragam</a:t>
            </a:r>
            <a:r>
              <a:rPr lang="en-US" altLang="en-US" i="1" dirty="0">
                <a:solidFill>
                  <a:srgbClr val="FF0000"/>
                </a:solidFill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</a:rPr>
              <a:t>evaluasi</a:t>
            </a:r>
            <a:br>
              <a:rPr lang="en-US" altLang="en-US" i="1" dirty="0">
                <a:solidFill>
                  <a:srgbClr val="FF0000"/>
                </a:solidFill>
              </a:rPr>
            </a:br>
            <a:r>
              <a:rPr lang="en-US" altLang="en-US" sz="2400" i="1" dirty="0">
                <a:solidFill>
                  <a:srgbClr val="FF0000"/>
                </a:solidFill>
              </a:rPr>
              <a:t>Types</a:t>
            </a:r>
            <a:r>
              <a:rPr lang="en-US" altLang="en-US" sz="2400" dirty="0">
                <a:solidFill>
                  <a:srgbClr val="FF0000"/>
                </a:solidFill>
              </a:rPr>
              <a:t> of Evaluation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rgbClr val="002060"/>
                </a:solidFill>
              </a:rPr>
              <a:t>Internal evaluation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rgbClr val="002060"/>
                </a:solidFill>
              </a:rPr>
              <a:t>External evaluation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>
                <a:solidFill>
                  <a:srgbClr val="002060"/>
                </a:solidFill>
              </a:rPr>
              <a:t>Preliminary evaluation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u="sng" dirty="0">
                <a:solidFill>
                  <a:srgbClr val="002060"/>
                </a:solidFill>
                <a:hlinkClick r:id="rId2"/>
              </a:rPr>
              <a:t>Formative evaluation</a:t>
            </a:r>
            <a:r>
              <a:rPr lang="en-US" altLang="en-US" u="sng" dirty="0">
                <a:solidFill>
                  <a:srgbClr val="00206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u="sng" dirty="0">
                <a:solidFill>
                  <a:srgbClr val="002060"/>
                </a:solidFill>
                <a:hlinkClick r:id="rId3"/>
              </a:rPr>
              <a:t>Summative evaluation</a:t>
            </a:r>
            <a:endParaRPr lang="en-US" altLang="en-US" u="sng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en-US" u="sng" dirty="0">
                <a:solidFill>
                  <a:srgbClr val="002060"/>
                </a:solidFill>
              </a:rPr>
              <a:t>Diagnostic evaluation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b="1" dirty="0">
                <a:solidFill>
                  <a:srgbClr val="002060"/>
                </a:solidFill>
              </a:rPr>
              <a:t>Self evaluation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J.P GENTUR SUTAPA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FB62-30A1-4256-A5B2-9D9C11054D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48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	</a:t>
            </a:r>
            <a:r>
              <a:rPr lang="en-US" altLang="en-US" dirty="0">
                <a:solidFill>
                  <a:srgbClr val="FF0000"/>
                </a:solidFill>
              </a:rPr>
              <a:t>MANFAAT INSTRUMEN EVALUASI DIRI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 INSTITUSI PERLU MENGETAHUI</a:t>
            </a:r>
          </a:p>
          <a:p>
            <a:endParaRPr lang="en-US" altLang="en-US" b="1" dirty="0">
              <a:solidFill>
                <a:srgbClr val="0070C0"/>
              </a:solidFill>
            </a:endParaRPr>
          </a:p>
          <a:p>
            <a:pPr lvl="1"/>
            <a:r>
              <a:rPr lang="en-US" altLang="en-US" sz="3000" b="1" dirty="0">
                <a:solidFill>
                  <a:srgbClr val="0070C0"/>
                </a:solidFill>
              </a:rPr>
              <a:t>SEBERAPA BAIK BERBAGAI ASPEK TELAH KITA KERJAKAN</a:t>
            </a:r>
          </a:p>
          <a:p>
            <a:pPr lvl="2"/>
            <a:r>
              <a:rPr lang="en-US" altLang="en-US" sz="2600" b="1" dirty="0">
                <a:solidFill>
                  <a:srgbClr val="0070C0"/>
                </a:solidFill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</a:rPr>
              <a:t>"How </a:t>
            </a:r>
            <a:r>
              <a:rPr lang="en-US" altLang="en-US" sz="2600" b="1" i="1" dirty="0">
                <a:solidFill>
                  <a:srgbClr val="FF0000"/>
                </a:solidFill>
              </a:rPr>
              <a:t>well</a:t>
            </a:r>
            <a:r>
              <a:rPr lang="en-US" altLang="en-US" sz="2600" b="1" dirty="0">
                <a:solidFill>
                  <a:srgbClr val="FF0000"/>
                </a:solidFill>
              </a:rPr>
              <a:t> did we do?" </a:t>
            </a:r>
          </a:p>
          <a:p>
            <a:pPr lvl="1"/>
            <a:endParaRPr lang="en-US" altLang="en-US" sz="3000" b="1" dirty="0">
              <a:solidFill>
                <a:srgbClr val="0070C0"/>
              </a:solidFill>
            </a:endParaRPr>
          </a:p>
          <a:p>
            <a:pPr lvl="1"/>
            <a:r>
              <a:rPr lang="en-US" altLang="en-US" sz="3000" b="1" dirty="0">
                <a:solidFill>
                  <a:srgbClr val="0070C0"/>
                </a:solidFill>
              </a:rPr>
              <a:t>SEBERAPA BANYAK YANG TELAH KITA KERJAKAN </a:t>
            </a:r>
          </a:p>
          <a:p>
            <a:pPr lvl="2"/>
            <a:r>
              <a:rPr lang="en-US" altLang="en-US" sz="2600" b="1" dirty="0">
                <a:solidFill>
                  <a:srgbClr val="FF0000"/>
                </a:solidFill>
              </a:rPr>
              <a:t>"How </a:t>
            </a:r>
            <a:r>
              <a:rPr lang="en-US" altLang="en-US" sz="2600" b="1" i="1" dirty="0">
                <a:solidFill>
                  <a:srgbClr val="FF0000"/>
                </a:solidFill>
              </a:rPr>
              <a:t>much</a:t>
            </a:r>
            <a:r>
              <a:rPr lang="en-US" altLang="en-US" sz="2600" b="1" dirty="0">
                <a:solidFill>
                  <a:srgbClr val="FF0000"/>
                </a:solidFill>
              </a:rPr>
              <a:t> did we do?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J.P GENTUR SUTAPA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FB62-30A1-4256-A5B2-9D9C11054D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17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AC512210-8455-4B57-8A8F-383B31EC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320" y="685801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INSTRUMEN EVALUASI DIRI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0D124-A517-4B9F-9A2A-BB0AE7A52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057401"/>
            <a:ext cx="8229600" cy="4525963"/>
          </a:xfrm>
        </p:spPr>
        <p:txBody>
          <a:bodyPr/>
          <a:lstStyle/>
          <a:p>
            <a:pPr marL="971550" lvl="1" indent="-514350">
              <a:buFont typeface="+mj-lt"/>
              <a:buAutoNum type="arabicPeriod"/>
              <a:defRPr/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portofolio</a:t>
            </a:r>
            <a:r>
              <a:rPr lang="en-US" dirty="0"/>
              <a:t>, </a:t>
            </a:r>
            <a:r>
              <a:rPr lang="en-US" dirty="0" err="1"/>
              <a:t>diskriptif</a:t>
            </a:r>
            <a:endParaRPr lang="en-US" dirty="0"/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data </a:t>
            </a:r>
            <a:r>
              <a:rPr lang="en-US" dirty="0" err="1"/>
              <a:t>kuantitatif</a:t>
            </a:r>
            <a:r>
              <a:rPr lang="en-US" dirty="0"/>
              <a:t> </a:t>
            </a:r>
          </a:p>
          <a:p>
            <a:pPr lvl="1">
              <a:defRPr/>
            </a:pPr>
            <a:endParaRPr lang="en-US" dirty="0"/>
          </a:p>
          <a:p>
            <a:pPr lvl="1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r>
              <a:rPr lang="en-US" dirty="0"/>
              <a:t>	             </a:t>
            </a:r>
            <a:r>
              <a:rPr lang="en-US" dirty="0" err="1"/>
              <a:t>Gradasi</a:t>
            </a:r>
            <a:r>
              <a:rPr lang="en-US" dirty="0"/>
              <a:t>, </a:t>
            </a:r>
            <a:r>
              <a:rPr lang="en-US" dirty="0" err="1"/>
              <a:t>sesuai</a:t>
            </a:r>
            <a:r>
              <a:rPr lang="en-US" dirty="0"/>
              <a:t>  </a:t>
            </a:r>
            <a:r>
              <a:rPr lang="en-US" dirty="0" err="1"/>
              <a:t>harkat</a:t>
            </a:r>
            <a:endParaRPr lang="en-US" dirty="0"/>
          </a:p>
          <a:p>
            <a:pPr marL="457200" lvl="1" indent="0"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9928095C-589D-4A6A-B665-A4ABF602A34E}"/>
              </a:ext>
            </a:extLst>
          </p:cNvPr>
          <p:cNvSpPr/>
          <p:nvPr/>
        </p:nvSpPr>
        <p:spPr>
          <a:xfrm>
            <a:off x="4783932" y="2876550"/>
            <a:ext cx="936625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76A67F85-2712-41D4-B49E-4252D3ABD3A2}"/>
              </a:ext>
            </a:extLst>
          </p:cNvPr>
          <p:cNvSpPr/>
          <p:nvPr/>
        </p:nvSpPr>
        <p:spPr>
          <a:xfrm>
            <a:off x="4988084" y="4057651"/>
            <a:ext cx="528319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89B7EA-DE5E-4291-B095-B3575471B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J.P GENTUR SUTAPA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23ABD-A2AD-4C4F-8E5E-825045934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C2790-097E-4865-A266-5787E050454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89" y="0"/>
            <a:ext cx="10515600" cy="601476"/>
          </a:xfrm>
        </p:spPr>
        <p:txBody>
          <a:bodyPr>
            <a:normAutofit/>
          </a:bodyPr>
          <a:lstStyle/>
          <a:p>
            <a:r>
              <a:rPr lang="en-US" sz="3600" dirty="0" err="1"/>
              <a:t>Mengacu</a:t>
            </a:r>
            <a:r>
              <a:rPr lang="en-US" sz="3600" dirty="0"/>
              <a:t> </a:t>
            </a:r>
            <a:r>
              <a:rPr lang="en-US" sz="3600" dirty="0" err="1"/>
              <a:t>pada</a:t>
            </a:r>
            <a:r>
              <a:rPr lang="en-US" sz="3600" dirty="0"/>
              <a:t> </a:t>
            </a:r>
            <a:r>
              <a:rPr lang="en-US" sz="3600" dirty="0" err="1"/>
              <a:t>instrumen</a:t>
            </a:r>
            <a:r>
              <a:rPr lang="en-US" sz="3600" dirty="0"/>
              <a:t> </a:t>
            </a:r>
            <a:r>
              <a:rPr lang="en-US" sz="3600" dirty="0" err="1"/>
              <a:t>Eksternal</a:t>
            </a:r>
            <a:r>
              <a:rPr lang="en-US" sz="3600" dirty="0"/>
              <a:t> </a:t>
            </a:r>
            <a:r>
              <a:rPr lang="en-US" sz="3600" dirty="0" err="1"/>
              <a:t>misal</a:t>
            </a:r>
            <a:r>
              <a:rPr lang="en-US" sz="3600" dirty="0"/>
              <a:t> BAN PT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2389" y="601476"/>
          <a:ext cx="11685493" cy="6583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8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02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9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1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2023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ELEMEN PENILAIAN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DESKRIPTOR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HARKAT DAN PERINGKAT</a:t>
                      </a:r>
                      <a:endParaRPr lang="en-US" sz="18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SANGAT BAIK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BAIK</a:t>
                      </a:r>
                      <a:endParaRPr lang="en-US" sz="18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CUKUP</a:t>
                      </a:r>
                      <a:endParaRPr lang="en-US" sz="18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KURANG</a:t>
                      </a:r>
                      <a:endParaRPr lang="en-US" sz="18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SANGAT KURANG</a:t>
                      </a:r>
                      <a:endParaRPr lang="en-US" sz="18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0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4</a:t>
                      </a:r>
                      <a:endParaRPr lang="en-US" sz="18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3</a:t>
                      </a:r>
                      <a:endParaRPr lang="en-US" sz="18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2</a:t>
                      </a:r>
                      <a:endParaRPr lang="en-US" sz="18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1</a:t>
                      </a:r>
                      <a:endParaRPr lang="en-US" sz="18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>
                          <a:effectLst/>
                        </a:rPr>
                        <a:t>0</a:t>
                      </a:r>
                      <a:endParaRPr lang="en-US" sz="18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84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1.1   Visi, misi, tujuan, dan sasaran, serta strategi pencapaian sasaran program studi.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1.1.1  </a:t>
                      </a:r>
                      <a:r>
                        <a:rPr lang="fi-FI" sz="1800" dirty="0">
                          <a:effectLst/>
                        </a:rPr>
                        <a:t>Kejelasan,  kerealistikan, dan keterkaitan antar visi, misi, tujuan,  sasaran program studi, dan pemangku kepentingan yang terlibat.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Memiliki visi, misi, tujuan, dan sasaran yang:</a:t>
                      </a:r>
                      <a:endParaRPr lang="en-US" sz="18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fi-FI" sz="1800">
                          <a:effectLst/>
                        </a:rPr>
                        <a:t>Sangat jelas.</a:t>
                      </a:r>
                      <a:endParaRPr lang="en-US" sz="18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fi-FI" sz="1800">
                          <a:effectLst/>
                        </a:rPr>
                        <a:t>Sangat realistik.</a:t>
                      </a:r>
                      <a:endParaRPr lang="en-US" sz="18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fi-FI" sz="1800">
                          <a:effectLst/>
                        </a:rPr>
                        <a:t>Saling terkait satu sama lain.</a:t>
                      </a:r>
                      <a:endParaRPr lang="en-US" sz="18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fi-FI" sz="1800">
                          <a:effectLst/>
                        </a:rPr>
                        <a:t>Melibatkan dosen, mahasiswa, tenaga kependidikan, alumni dan masyarakat.</a:t>
                      </a:r>
                      <a:endParaRPr lang="en-US" sz="18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>
                          <a:effectLst/>
                        </a:rPr>
                        <a:t>Memiliki visi, misi, tujuan, dan sasaran yang:</a:t>
                      </a:r>
                      <a:endParaRPr lang="en-US" sz="18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fi-FI" sz="1800">
                          <a:effectLst/>
                        </a:rPr>
                        <a:t>Jelas.</a:t>
                      </a:r>
                      <a:endParaRPr lang="en-US" sz="18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fi-FI" sz="1800">
                          <a:effectLst/>
                        </a:rPr>
                        <a:t>Realistik.</a:t>
                      </a:r>
                      <a:endParaRPr lang="en-US" sz="18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fi-FI" sz="1800">
                          <a:effectLst/>
                        </a:rPr>
                        <a:t>Saling terkait satu sama lain.</a:t>
                      </a:r>
                      <a:endParaRPr lang="en-US" sz="180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fi-FI" sz="1800">
                          <a:effectLst/>
                        </a:rPr>
                        <a:t>Melibatkan dosen, mahasiswa, tenaga kependidikan dan alumni.</a:t>
                      </a:r>
                      <a:endParaRPr lang="en-US" sz="18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Memiliki visi, misi, tujuan, dan sasaran yang: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fi-FI" sz="1800" dirty="0">
                          <a:effectLst/>
                        </a:rPr>
                        <a:t>Cukup jelas.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fi-FI" sz="1800" dirty="0">
                          <a:effectLst/>
                        </a:rPr>
                        <a:t>Cukup realistik.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fi-FI" sz="1800" dirty="0">
                          <a:effectLst/>
                        </a:rPr>
                        <a:t>Kurang terkait satu sama lain.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fi-FI" sz="1800" dirty="0">
                          <a:effectLst/>
                        </a:rPr>
                        <a:t>Melibatkan dosen, mahasiswa dan tenaga kependidikan.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i-FI" sz="1800" dirty="0">
                          <a:effectLst/>
                        </a:rPr>
                        <a:t>Memiliki visi, misi, tujuan, dan sasaran yang: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fi-FI" sz="1800" dirty="0">
                          <a:effectLst/>
                        </a:rPr>
                        <a:t>Tidak jelas.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fi-FI" sz="1800" dirty="0">
                          <a:effectLst/>
                        </a:rPr>
                        <a:t>Tidak realistik.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fi-FI" sz="1800" dirty="0">
                          <a:effectLst/>
                        </a:rPr>
                        <a:t>Tidak terkait satu sama lain.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fi-FI" sz="1800" dirty="0">
                          <a:effectLst/>
                        </a:rPr>
                        <a:t>Hanya melibatkan unsur pimpinan atau yayasan.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800" dirty="0">
                          <a:effectLst/>
                        </a:rPr>
                        <a:t>(Tidak ada skor = 0)</a:t>
                      </a:r>
                      <a:endParaRPr lang="en-US" sz="18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J.P GENTUR SUTAPA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FB62-30A1-4256-A5B2-9D9C11054D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98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Assesment</a:t>
            </a:r>
            <a:r>
              <a:rPr lang="en-US" dirty="0">
                <a:solidFill>
                  <a:srgbClr val="FF0000"/>
                </a:solidFill>
              </a:rPr>
              <a:t> of the quality of a </a:t>
            </a:r>
            <a:r>
              <a:rPr lang="en-US" dirty="0" err="1">
                <a:solidFill>
                  <a:srgbClr val="FF0000"/>
                </a:solidFill>
              </a:rPr>
              <a:t>programm</a:t>
            </a:r>
            <a:r>
              <a:rPr lang="id-ID" dirty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en-US" sz="2200" dirty="0"/>
              <a:t>1= absolutely inadequate , </a:t>
            </a:r>
            <a:r>
              <a:rPr lang="en-US" sz="2200" dirty="0" err="1"/>
              <a:t>immediete</a:t>
            </a:r>
            <a:r>
              <a:rPr lang="en-US" sz="2200" dirty="0"/>
              <a:t> 	improvement must be made</a:t>
            </a:r>
          </a:p>
          <a:p>
            <a:pPr>
              <a:buNone/>
              <a:defRPr/>
            </a:pPr>
            <a:r>
              <a:rPr lang="en-US" sz="2200" dirty="0"/>
              <a:t>2= inadequate , improvement </a:t>
            </a:r>
            <a:r>
              <a:rPr lang="en-US" sz="2200" dirty="0" err="1"/>
              <a:t>necessery</a:t>
            </a:r>
            <a:endParaRPr lang="en-US" sz="2200" dirty="0"/>
          </a:p>
          <a:p>
            <a:pPr>
              <a:buNone/>
              <a:defRPr/>
            </a:pPr>
            <a:r>
              <a:rPr lang="en-US" sz="2200" dirty="0"/>
              <a:t>3= in adequate , </a:t>
            </a:r>
            <a:r>
              <a:rPr lang="en-US" sz="2200" dirty="0" err="1"/>
              <a:t>bu</a:t>
            </a:r>
            <a:r>
              <a:rPr lang="en-US" sz="2200" dirty="0"/>
              <a:t> will  minor improvement will 	make it adequate</a:t>
            </a:r>
          </a:p>
          <a:p>
            <a:pPr>
              <a:buNone/>
              <a:defRPr/>
            </a:pPr>
            <a:r>
              <a:rPr lang="en-US" sz="2200" dirty="0"/>
              <a:t>4= adequate as expected</a:t>
            </a:r>
          </a:p>
          <a:p>
            <a:pPr>
              <a:buNone/>
              <a:defRPr/>
            </a:pPr>
            <a:r>
              <a:rPr lang="en-US" sz="2200" dirty="0"/>
              <a:t>5= better than adequate</a:t>
            </a:r>
          </a:p>
          <a:p>
            <a:pPr>
              <a:buNone/>
              <a:defRPr/>
            </a:pPr>
            <a:r>
              <a:rPr lang="en-US" sz="2200" dirty="0"/>
              <a:t>6= example of good practices</a:t>
            </a:r>
          </a:p>
          <a:p>
            <a:pPr>
              <a:buNone/>
              <a:defRPr/>
            </a:pPr>
            <a:r>
              <a:rPr lang="en-US" sz="2200" dirty="0"/>
              <a:t>7= </a:t>
            </a:r>
            <a:r>
              <a:rPr lang="id-ID" sz="2200" dirty="0"/>
              <a:t>Word class / </a:t>
            </a:r>
            <a:r>
              <a:rPr lang="en-US" sz="2200" dirty="0"/>
              <a:t>excellent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J.P GENTUR SUTAPA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BFB62-30A1-4256-A5B2-9D9C11054D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51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Alternatif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pembuatan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instrument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evaluasi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b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Gradasi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PPEPP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latin typeface="Calibri" panose="020F0502020204030204" pitchFamily="34" charset="0"/>
              </a:rPr>
              <a:t>Evaluasi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diri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dilakukan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dengan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</a:rPr>
              <a:t>memilih</a:t>
            </a:r>
            <a:r>
              <a:rPr lang="en-US" b="1" dirty="0">
                <a:latin typeface="Calibri" panose="020F0502020204030204" pitchFamily="34" charset="0"/>
              </a:rPr>
              <a:t> Score </a:t>
            </a:r>
            <a:r>
              <a:rPr lang="en-US" b="1" i="0" u="none" strike="noStrike" baseline="0" dirty="0">
                <a:latin typeface="Calibri" panose="020F0502020204030204" pitchFamily="34" charset="0"/>
              </a:rPr>
              <a:t> yang </a:t>
            </a:r>
            <a:r>
              <a:rPr lang="en-US" b="1" i="0" u="none" strike="noStrike" baseline="0" dirty="0" err="1">
                <a:latin typeface="Calibri" panose="020F0502020204030204" pitchFamily="34" charset="0"/>
              </a:rPr>
              <a:t>sesuai</a:t>
            </a:r>
            <a:r>
              <a:rPr lang="en-US" b="1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b="1" i="0" u="none" strike="noStrike" baseline="0" dirty="0" err="1">
                <a:latin typeface="Calibri" panose="020F0502020204030204" pitchFamily="34" charset="0"/>
              </a:rPr>
              <a:t>kriteria</a:t>
            </a:r>
            <a:r>
              <a:rPr lang="en-US" b="1" i="0" u="none" strike="noStrike" baseline="0" dirty="0">
                <a:latin typeface="Calibri" panose="020F0502020204030204" pitchFamily="34" charset="0"/>
              </a:rPr>
              <a:t>  </a:t>
            </a:r>
            <a:r>
              <a:rPr lang="en-US" b="1" i="0" u="none" strike="noStrike" baseline="0" dirty="0" err="1">
                <a:latin typeface="Calibri" panose="020F0502020204030204" pitchFamily="34" charset="0"/>
              </a:rPr>
              <a:t>implementasi</a:t>
            </a:r>
            <a:r>
              <a:rPr lang="en-US" b="1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b="1" i="0" u="none" strike="noStrike" baseline="0" dirty="0" err="1">
                <a:latin typeface="Calibri" panose="020F0502020204030204" pitchFamily="34" charset="0"/>
              </a:rPr>
              <a:t>Sistem</a:t>
            </a:r>
            <a:r>
              <a:rPr lang="en-US" b="1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b="1" i="0" u="none" strike="noStrike" baseline="0" dirty="0" err="1">
                <a:latin typeface="Calibri" panose="020F0502020204030204" pitchFamily="34" charset="0"/>
              </a:rPr>
              <a:t>Penjaminan</a:t>
            </a:r>
            <a:r>
              <a:rPr lang="en-US" b="1" i="0" u="none" strike="noStrike" baseline="0" dirty="0">
                <a:latin typeface="Calibri" panose="020F0502020204030204" pitchFamily="34" charset="0"/>
              </a:rPr>
              <a:t>  </a:t>
            </a:r>
            <a:r>
              <a:rPr lang="en-US" b="1" i="0" u="none" strike="noStrike" baseline="0" dirty="0" err="1">
                <a:latin typeface="Calibri" panose="020F0502020204030204" pitchFamily="34" charset="0"/>
              </a:rPr>
              <a:t>Mutu</a:t>
            </a:r>
            <a:r>
              <a:rPr lang="en-US" b="1" i="0" u="none" strike="noStrike" baseline="0" dirty="0">
                <a:latin typeface="Calibri" panose="020F0502020204030204" pitchFamily="34" charset="0"/>
              </a:rPr>
              <a:t> Internal </a:t>
            </a:r>
          </a:p>
          <a:p>
            <a:pPr marL="0" indent="0">
              <a:buNone/>
            </a:pPr>
            <a:endParaRPr lang="en-US" b="1" i="0" u="none" strike="noStrike" baseline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Calibri" panose="020F0502020204030204" pitchFamily="34" charset="0"/>
              </a:rPr>
              <a:t>Score 1 =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Butir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kriteria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telah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ditetapkan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(P)</a:t>
            </a:r>
          </a:p>
          <a:p>
            <a:pPr marL="0" indent="0">
              <a:buNone/>
            </a:pPr>
            <a:r>
              <a:rPr lang="fi-FI" sz="2400" b="0" i="0" u="none" strike="noStrike" baseline="0" dirty="0">
                <a:latin typeface="Calibri" panose="020F0502020204030204" pitchFamily="34" charset="0"/>
              </a:rPr>
              <a:t>Score 2 = Butir Kriteria telah dilaksanakan </a:t>
            </a:r>
            <a:r>
              <a:rPr lang="fi-FI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(P)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Calibri" panose="020F0502020204030204" pitchFamily="34" charset="0"/>
              </a:rPr>
              <a:t>Score 3 =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Butir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Kriteria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telah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Evaluasi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(E)</a:t>
            </a:r>
            <a:endParaRPr lang="en-US" sz="2400" b="0" i="0" u="none" strike="noStrike" baseline="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Calibri" panose="020F0502020204030204" pitchFamily="34" charset="0"/>
              </a:rPr>
              <a:t>Score 4 =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Butir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Kriteria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dalam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pelaksanaan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dikendalikan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dengan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baik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(P)</a:t>
            </a:r>
          </a:p>
          <a:p>
            <a:pPr marL="0" indent="0">
              <a:buNone/>
            </a:pPr>
            <a:r>
              <a:rPr lang="en-US" sz="2400" b="0" i="0" u="none" strike="noStrike" baseline="0" dirty="0">
                <a:latin typeface="Calibri" panose="020F0502020204030204" pitchFamily="34" charset="0"/>
              </a:rPr>
              <a:t>Score 5 =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Butir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kriteria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telah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ditingkatan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atau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 err="1">
                <a:latin typeface="Calibri" panose="020F0502020204030204" pitchFamily="34" charset="0"/>
              </a:rPr>
              <a:t>disempurnakan</a:t>
            </a:r>
            <a:r>
              <a:rPr lang="en-US" sz="24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(P)</a:t>
            </a:r>
          </a:p>
          <a:p>
            <a:endParaRPr lang="en-US" b="0" i="0" u="none" strike="noStrike" baseline="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J.P GENTUR SUTAPA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08D88B-14FE-4949-950C-78DF935E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9A33-B73D-4604-AFAA-7A14C066E647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16298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03D79-1938-4A65-BCF7-A8D0CEC4E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D0BFE7-095B-4DB9-BDEE-AE6E6B8AB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239" y="365125"/>
            <a:ext cx="11542888" cy="649287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C4596-4CE8-4083-A43B-D9A2299B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J.P GENTUR SUTAPA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E0A2D-34B4-45EA-8CF6-65F62C5C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5AD9-6401-4132-977A-9BC55D389E3B}" type="slidenum">
              <a:rPr lang="en-ID" smtClean="0"/>
              <a:t>27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2801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C8142-0418-42D2-BCB6-FAAE56FAB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232A8-3A0A-499C-B2BA-8B8589071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FF0000"/>
                </a:solidFill>
              </a:rPr>
              <a:t>VISION AND MISION 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rgbClr val="FF0000"/>
                </a:solidFill>
              </a:rPr>
              <a:t>CASCADED IN ALL ACTIVITIES</a:t>
            </a:r>
            <a:endParaRPr lang="en-ID" sz="5400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DC39B-DA9E-4FCA-ADD7-CC93B211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J.P GENTUR SUTAPA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BB293-1969-4C7E-ABA4-FB6ACC2D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C2790-097E-4865-A266-5787E050454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31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468" y="62785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>
                <a:solidFill>
                  <a:srgbClr val="FF0000"/>
                </a:solidFill>
              </a:rPr>
              <a:t>ASSESSMENT IS DONE BY COLLECTING  AND MEASURING  OR ANALYZING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d-ID" dirty="0"/>
          </a:p>
          <a:p>
            <a:endParaRPr lang="id-ID" dirty="0"/>
          </a:p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J.P GENTUR SUTAPA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E2F34-853D-4BF0-B067-93FAEE4653C8}" type="slidenum">
              <a:rPr lang="id-ID" smtClean="0"/>
              <a:pPr/>
              <a:t>29</a:t>
            </a:fld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2881290" y="2857496"/>
            <a:ext cx="2214578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>
                <a:solidFill>
                  <a:srgbClr val="FFFF00"/>
                </a:solidFill>
              </a:rPr>
              <a:t>FORMATIVE </a:t>
            </a:r>
          </a:p>
        </p:txBody>
      </p:sp>
      <p:sp>
        <p:nvSpPr>
          <p:cNvPr id="7" name="Rectangle 6"/>
          <p:cNvSpPr/>
          <p:nvPr/>
        </p:nvSpPr>
        <p:spPr>
          <a:xfrm>
            <a:off x="7381884" y="2857496"/>
            <a:ext cx="2214578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>
                <a:solidFill>
                  <a:srgbClr val="FFFF00"/>
                </a:solidFill>
              </a:rPr>
              <a:t>REFLECTIVE</a:t>
            </a:r>
          </a:p>
        </p:txBody>
      </p:sp>
      <p:cxnSp>
        <p:nvCxnSpPr>
          <p:cNvPr id="9" name="Curved Connector 8"/>
          <p:cNvCxnSpPr/>
          <p:nvPr/>
        </p:nvCxnSpPr>
        <p:spPr>
          <a:xfrm rot="5400000">
            <a:off x="4202893" y="3821909"/>
            <a:ext cx="3071834" cy="1588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5802765" y="2363372"/>
            <a:ext cx="215854" cy="3024554"/>
          </a:xfrm>
          <a:custGeom>
            <a:avLst/>
            <a:gdLst>
              <a:gd name="connsiteX0" fmla="*/ 124423 w 215854"/>
              <a:gd name="connsiteY0" fmla="*/ 0 h 3024554"/>
              <a:gd name="connsiteX1" fmla="*/ 166626 w 215854"/>
              <a:gd name="connsiteY1" fmla="*/ 618979 h 3024554"/>
              <a:gd name="connsiteX2" fmla="*/ 208829 w 215854"/>
              <a:gd name="connsiteY2" fmla="*/ 647114 h 3024554"/>
              <a:gd name="connsiteX3" fmla="*/ 180693 w 215854"/>
              <a:gd name="connsiteY3" fmla="*/ 872197 h 3024554"/>
              <a:gd name="connsiteX4" fmla="*/ 166626 w 215854"/>
              <a:gd name="connsiteY4" fmla="*/ 928468 h 3024554"/>
              <a:gd name="connsiteX5" fmla="*/ 138490 w 215854"/>
              <a:gd name="connsiteY5" fmla="*/ 956603 h 3024554"/>
              <a:gd name="connsiteX6" fmla="*/ 124423 w 215854"/>
              <a:gd name="connsiteY6" fmla="*/ 1012874 h 3024554"/>
              <a:gd name="connsiteX7" fmla="*/ 110355 w 215854"/>
              <a:gd name="connsiteY7" fmla="*/ 1139483 h 3024554"/>
              <a:gd name="connsiteX8" fmla="*/ 138490 w 215854"/>
              <a:gd name="connsiteY8" fmla="*/ 1167619 h 3024554"/>
              <a:gd name="connsiteX9" fmla="*/ 152558 w 215854"/>
              <a:gd name="connsiteY9" fmla="*/ 1209822 h 3024554"/>
              <a:gd name="connsiteX10" fmla="*/ 180693 w 215854"/>
              <a:gd name="connsiteY10" fmla="*/ 1280160 h 3024554"/>
              <a:gd name="connsiteX11" fmla="*/ 138490 w 215854"/>
              <a:gd name="connsiteY11" fmla="*/ 1434905 h 3024554"/>
              <a:gd name="connsiteX12" fmla="*/ 124423 w 215854"/>
              <a:gd name="connsiteY12" fmla="*/ 1491176 h 3024554"/>
              <a:gd name="connsiteX13" fmla="*/ 110355 w 215854"/>
              <a:gd name="connsiteY13" fmla="*/ 1533379 h 3024554"/>
              <a:gd name="connsiteX14" fmla="*/ 82220 w 215854"/>
              <a:gd name="connsiteY14" fmla="*/ 1716259 h 3024554"/>
              <a:gd name="connsiteX15" fmla="*/ 96287 w 215854"/>
              <a:gd name="connsiteY15" fmla="*/ 1758462 h 3024554"/>
              <a:gd name="connsiteX16" fmla="*/ 152558 w 215854"/>
              <a:gd name="connsiteY16" fmla="*/ 1772530 h 3024554"/>
              <a:gd name="connsiteX17" fmla="*/ 194761 w 215854"/>
              <a:gd name="connsiteY17" fmla="*/ 1786597 h 3024554"/>
              <a:gd name="connsiteX18" fmla="*/ 166626 w 215854"/>
              <a:gd name="connsiteY18" fmla="*/ 1871003 h 3024554"/>
              <a:gd name="connsiteX19" fmla="*/ 138490 w 215854"/>
              <a:gd name="connsiteY19" fmla="*/ 2039816 h 3024554"/>
              <a:gd name="connsiteX20" fmla="*/ 110355 w 215854"/>
              <a:gd name="connsiteY20" fmla="*/ 2124222 h 3024554"/>
              <a:gd name="connsiteX21" fmla="*/ 82220 w 215854"/>
              <a:gd name="connsiteY21" fmla="*/ 2166425 h 3024554"/>
              <a:gd name="connsiteX22" fmla="*/ 96287 w 215854"/>
              <a:gd name="connsiteY22" fmla="*/ 2405576 h 3024554"/>
              <a:gd name="connsiteX23" fmla="*/ 110355 w 215854"/>
              <a:gd name="connsiteY23" fmla="*/ 2461846 h 3024554"/>
              <a:gd name="connsiteX24" fmla="*/ 138490 w 215854"/>
              <a:gd name="connsiteY24" fmla="*/ 2489982 h 3024554"/>
              <a:gd name="connsiteX25" fmla="*/ 124423 w 215854"/>
              <a:gd name="connsiteY25" fmla="*/ 2729133 h 3024554"/>
              <a:gd name="connsiteX26" fmla="*/ 96287 w 215854"/>
              <a:gd name="connsiteY26" fmla="*/ 2771336 h 3024554"/>
              <a:gd name="connsiteX27" fmla="*/ 54084 w 215854"/>
              <a:gd name="connsiteY27" fmla="*/ 2869810 h 3024554"/>
              <a:gd name="connsiteX28" fmla="*/ 40017 w 215854"/>
              <a:gd name="connsiteY28" fmla="*/ 2954216 h 3024554"/>
              <a:gd name="connsiteX29" fmla="*/ 124423 w 215854"/>
              <a:gd name="connsiteY29" fmla="*/ 2996419 h 3024554"/>
              <a:gd name="connsiteX30" fmla="*/ 124423 w 215854"/>
              <a:gd name="connsiteY30" fmla="*/ 3024554 h 30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15854" h="3024554">
                <a:moveTo>
                  <a:pt x="124423" y="0"/>
                </a:moveTo>
                <a:cubicBezTo>
                  <a:pt x="126733" y="97041"/>
                  <a:pt x="0" y="485679"/>
                  <a:pt x="166626" y="618979"/>
                </a:cubicBezTo>
                <a:cubicBezTo>
                  <a:pt x="179828" y="629541"/>
                  <a:pt x="194761" y="637736"/>
                  <a:pt x="208829" y="647114"/>
                </a:cubicBezTo>
                <a:cubicBezTo>
                  <a:pt x="186373" y="939035"/>
                  <a:pt x="215854" y="749131"/>
                  <a:pt x="180693" y="872197"/>
                </a:cubicBezTo>
                <a:cubicBezTo>
                  <a:pt x="175382" y="890787"/>
                  <a:pt x="175273" y="911175"/>
                  <a:pt x="166626" y="928468"/>
                </a:cubicBezTo>
                <a:cubicBezTo>
                  <a:pt x="160695" y="940331"/>
                  <a:pt x="147869" y="947225"/>
                  <a:pt x="138490" y="956603"/>
                </a:cubicBezTo>
                <a:cubicBezTo>
                  <a:pt x="133801" y="975360"/>
                  <a:pt x="132039" y="995103"/>
                  <a:pt x="124423" y="1012874"/>
                </a:cubicBezTo>
                <a:cubicBezTo>
                  <a:pt x="94449" y="1082814"/>
                  <a:pt x="69916" y="1031644"/>
                  <a:pt x="110355" y="1139483"/>
                </a:cubicBezTo>
                <a:cubicBezTo>
                  <a:pt x="115012" y="1151902"/>
                  <a:pt x="129112" y="1158240"/>
                  <a:pt x="138490" y="1167619"/>
                </a:cubicBezTo>
                <a:cubicBezTo>
                  <a:pt x="143179" y="1181687"/>
                  <a:pt x="147351" y="1195938"/>
                  <a:pt x="152558" y="1209822"/>
                </a:cubicBezTo>
                <a:cubicBezTo>
                  <a:pt x="161425" y="1233466"/>
                  <a:pt x="180693" y="1254908"/>
                  <a:pt x="180693" y="1280160"/>
                </a:cubicBezTo>
                <a:cubicBezTo>
                  <a:pt x="180693" y="1330321"/>
                  <a:pt x="152618" y="1385457"/>
                  <a:pt x="138490" y="1434905"/>
                </a:cubicBezTo>
                <a:cubicBezTo>
                  <a:pt x="133179" y="1453495"/>
                  <a:pt x="129734" y="1472586"/>
                  <a:pt x="124423" y="1491176"/>
                </a:cubicBezTo>
                <a:cubicBezTo>
                  <a:pt x="120349" y="1505434"/>
                  <a:pt x="113572" y="1518903"/>
                  <a:pt x="110355" y="1533379"/>
                </a:cubicBezTo>
                <a:cubicBezTo>
                  <a:pt x="102545" y="1568524"/>
                  <a:pt x="86709" y="1684834"/>
                  <a:pt x="82220" y="1716259"/>
                </a:cubicBezTo>
                <a:cubicBezTo>
                  <a:pt x="86909" y="1730327"/>
                  <a:pt x="84708" y="1749199"/>
                  <a:pt x="96287" y="1758462"/>
                </a:cubicBezTo>
                <a:cubicBezTo>
                  <a:pt x="111384" y="1770540"/>
                  <a:pt x="133968" y="1767219"/>
                  <a:pt x="152558" y="1772530"/>
                </a:cubicBezTo>
                <a:cubicBezTo>
                  <a:pt x="166816" y="1776604"/>
                  <a:pt x="180693" y="1781908"/>
                  <a:pt x="194761" y="1786597"/>
                </a:cubicBezTo>
                <a:cubicBezTo>
                  <a:pt x="185383" y="1814732"/>
                  <a:pt x="170305" y="1841575"/>
                  <a:pt x="166626" y="1871003"/>
                </a:cubicBezTo>
                <a:cubicBezTo>
                  <a:pt x="156650" y="1950806"/>
                  <a:pt x="158408" y="1973422"/>
                  <a:pt x="138490" y="2039816"/>
                </a:cubicBezTo>
                <a:cubicBezTo>
                  <a:pt x="129968" y="2068222"/>
                  <a:pt x="126806" y="2099546"/>
                  <a:pt x="110355" y="2124222"/>
                </a:cubicBezTo>
                <a:lnTo>
                  <a:pt x="82220" y="2166425"/>
                </a:lnTo>
                <a:cubicBezTo>
                  <a:pt x="86909" y="2246142"/>
                  <a:pt x="88716" y="2326081"/>
                  <a:pt x="96287" y="2405576"/>
                </a:cubicBezTo>
                <a:cubicBezTo>
                  <a:pt x="98120" y="2424823"/>
                  <a:pt x="101709" y="2444553"/>
                  <a:pt x="110355" y="2461846"/>
                </a:cubicBezTo>
                <a:cubicBezTo>
                  <a:pt x="116286" y="2473709"/>
                  <a:pt x="129112" y="2480603"/>
                  <a:pt x="138490" y="2489982"/>
                </a:cubicBezTo>
                <a:cubicBezTo>
                  <a:pt x="133801" y="2569699"/>
                  <a:pt x="136269" y="2650162"/>
                  <a:pt x="124423" y="2729133"/>
                </a:cubicBezTo>
                <a:cubicBezTo>
                  <a:pt x="121915" y="2745853"/>
                  <a:pt x="104675" y="2756656"/>
                  <a:pt x="96287" y="2771336"/>
                </a:cubicBezTo>
                <a:cubicBezTo>
                  <a:pt x="68474" y="2820008"/>
                  <a:pt x="69866" y="2822463"/>
                  <a:pt x="54084" y="2869810"/>
                </a:cubicBezTo>
                <a:cubicBezTo>
                  <a:pt x="49395" y="2897945"/>
                  <a:pt x="33099" y="2926544"/>
                  <a:pt x="40017" y="2954216"/>
                </a:cubicBezTo>
                <a:cubicBezTo>
                  <a:pt x="48714" y="2989002"/>
                  <a:pt x="106389" y="2978385"/>
                  <a:pt x="124423" y="2996419"/>
                </a:cubicBezTo>
                <a:lnTo>
                  <a:pt x="124423" y="3024554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5970222" y="2377440"/>
            <a:ext cx="340092" cy="3010486"/>
          </a:xfrm>
          <a:custGeom>
            <a:avLst/>
            <a:gdLst>
              <a:gd name="connsiteX0" fmla="*/ 238320 w 340092"/>
              <a:gd name="connsiteY0" fmla="*/ 0 h 3010486"/>
              <a:gd name="connsiteX1" fmla="*/ 224252 w 340092"/>
              <a:gd name="connsiteY1" fmla="*/ 154745 h 3010486"/>
              <a:gd name="connsiteX2" fmla="*/ 210184 w 340092"/>
              <a:gd name="connsiteY2" fmla="*/ 196948 h 3010486"/>
              <a:gd name="connsiteX3" fmla="*/ 224252 w 340092"/>
              <a:gd name="connsiteY3" fmla="*/ 759655 h 3010486"/>
              <a:gd name="connsiteX4" fmla="*/ 280523 w 340092"/>
              <a:gd name="connsiteY4" fmla="*/ 773723 h 3010486"/>
              <a:gd name="connsiteX5" fmla="*/ 308658 w 340092"/>
              <a:gd name="connsiteY5" fmla="*/ 829994 h 3010486"/>
              <a:gd name="connsiteX6" fmla="*/ 336793 w 340092"/>
              <a:gd name="connsiteY6" fmla="*/ 872197 h 3010486"/>
              <a:gd name="connsiteX7" fmla="*/ 322726 w 340092"/>
              <a:gd name="connsiteY7" fmla="*/ 970671 h 3010486"/>
              <a:gd name="connsiteX8" fmla="*/ 294590 w 340092"/>
              <a:gd name="connsiteY8" fmla="*/ 998806 h 3010486"/>
              <a:gd name="connsiteX9" fmla="*/ 266455 w 340092"/>
              <a:gd name="connsiteY9" fmla="*/ 1125415 h 3010486"/>
              <a:gd name="connsiteX10" fmla="*/ 238320 w 340092"/>
              <a:gd name="connsiteY10" fmla="*/ 1223889 h 3010486"/>
              <a:gd name="connsiteX11" fmla="*/ 210184 w 340092"/>
              <a:gd name="connsiteY11" fmla="*/ 1280160 h 3010486"/>
              <a:gd name="connsiteX12" fmla="*/ 196116 w 340092"/>
              <a:gd name="connsiteY12" fmla="*/ 1336431 h 3010486"/>
              <a:gd name="connsiteX13" fmla="*/ 153913 w 340092"/>
              <a:gd name="connsiteY13" fmla="*/ 1463040 h 3010486"/>
              <a:gd name="connsiteX14" fmla="*/ 182049 w 340092"/>
              <a:gd name="connsiteY14" fmla="*/ 1617785 h 3010486"/>
              <a:gd name="connsiteX15" fmla="*/ 210184 w 340092"/>
              <a:gd name="connsiteY15" fmla="*/ 1674055 h 3010486"/>
              <a:gd name="connsiteX16" fmla="*/ 224252 w 340092"/>
              <a:gd name="connsiteY16" fmla="*/ 1716258 h 3010486"/>
              <a:gd name="connsiteX17" fmla="*/ 196116 w 340092"/>
              <a:gd name="connsiteY17" fmla="*/ 1927274 h 3010486"/>
              <a:gd name="connsiteX18" fmla="*/ 182049 w 340092"/>
              <a:gd name="connsiteY18" fmla="*/ 1969477 h 3010486"/>
              <a:gd name="connsiteX19" fmla="*/ 153913 w 340092"/>
              <a:gd name="connsiteY19" fmla="*/ 2011680 h 3010486"/>
              <a:gd name="connsiteX20" fmla="*/ 139846 w 340092"/>
              <a:gd name="connsiteY20" fmla="*/ 2053883 h 3010486"/>
              <a:gd name="connsiteX21" fmla="*/ 111710 w 340092"/>
              <a:gd name="connsiteY21" fmla="*/ 2082018 h 3010486"/>
              <a:gd name="connsiteX22" fmla="*/ 167981 w 340092"/>
              <a:gd name="connsiteY22" fmla="*/ 2574388 h 3010486"/>
              <a:gd name="connsiteX23" fmla="*/ 224252 w 340092"/>
              <a:gd name="connsiteY23" fmla="*/ 2658794 h 3010486"/>
              <a:gd name="connsiteX24" fmla="*/ 238320 w 340092"/>
              <a:gd name="connsiteY24" fmla="*/ 2700997 h 3010486"/>
              <a:gd name="connsiteX25" fmla="*/ 224252 w 340092"/>
              <a:gd name="connsiteY25" fmla="*/ 2757268 h 3010486"/>
              <a:gd name="connsiteX26" fmla="*/ 182049 w 340092"/>
              <a:gd name="connsiteY26" fmla="*/ 2785403 h 3010486"/>
              <a:gd name="connsiteX27" fmla="*/ 125778 w 340092"/>
              <a:gd name="connsiteY27" fmla="*/ 2855742 h 3010486"/>
              <a:gd name="connsiteX28" fmla="*/ 111710 w 340092"/>
              <a:gd name="connsiteY28" fmla="*/ 3010486 h 3010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092" h="3010486">
                <a:moveTo>
                  <a:pt x="238320" y="0"/>
                </a:moveTo>
                <a:cubicBezTo>
                  <a:pt x="233631" y="51582"/>
                  <a:pt x="231577" y="103471"/>
                  <a:pt x="224252" y="154745"/>
                </a:cubicBezTo>
                <a:cubicBezTo>
                  <a:pt x="222155" y="169425"/>
                  <a:pt x="210184" y="182119"/>
                  <a:pt x="210184" y="196948"/>
                </a:cubicBezTo>
                <a:cubicBezTo>
                  <a:pt x="210184" y="384576"/>
                  <a:pt x="201539" y="573407"/>
                  <a:pt x="224252" y="759655"/>
                </a:cubicBezTo>
                <a:cubicBezTo>
                  <a:pt x="226593" y="778847"/>
                  <a:pt x="261766" y="769034"/>
                  <a:pt x="280523" y="773723"/>
                </a:cubicBezTo>
                <a:cubicBezTo>
                  <a:pt x="289901" y="792480"/>
                  <a:pt x="298254" y="811786"/>
                  <a:pt x="308658" y="829994"/>
                </a:cubicBezTo>
                <a:cubicBezTo>
                  <a:pt x="317046" y="844674"/>
                  <a:pt x="335111" y="855374"/>
                  <a:pt x="336793" y="872197"/>
                </a:cubicBezTo>
                <a:cubicBezTo>
                  <a:pt x="340092" y="905190"/>
                  <a:pt x="333211" y="939215"/>
                  <a:pt x="322726" y="970671"/>
                </a:cubicBezTo>
                <a:cubicBezTo>
                  <a:pt x="318532" y="983254"/>
                  <a:pt x="303969" y="989428"/>
                  <a:pt x="294590" y="998806"/>
                </a:cubicBezTo>
                <a:cubicBezTo>
                  <a:pt x="269204" y="1151127"/>
                  <a:pt x="294160" y="1028449"/>
                  <a:pt x="266455" y="1125415"/>
                </a:cubicBezTo>
                <a:cubicBezTo>
                  <a:pt x="256259" y="1161099"/>
                  <a:pt x="252772" y="1190167"/>
                  <a:pt x="238320" y="1223889"/>
                </a:cubicBezTo>
                <a:cubicBezTo>
                  <a:pt x="230059" y="1243164"/>
                  <a:pt x="217548" y="1260524"/>
                  <a:pt x="210184" y="1280160"/>
                </a:cubicBezTo>
                <a:cubicBezTo>
                  <a:pt x="203395" y="1298263"/>
                  <a:pt x="201802" y="1317952"/>
                  <a:pt x="196116" y="1336431"/>
                </a:cubicBezTo>
                <a:cubicBezTo>
                  <a:pt x="183033" y="1378950"/>
                  <a:pt x="153913" y="1463040"/>
                  <a:pt x="153913" y="1463040"/>
                </a:cubicBezTo>
                <a:cubicBezTo>
                  <a:pt x="156275" y="1477212"/>
                  <a:pt x="175495" y="1598123"/>
                  <a:pt x="182049" y="1617785"/>
                </a:cubicBezTo>
                <a:cubicBezTo>
                  <a:pt x="188680" y="1637679"/>
                  <a:pt x="201923" y="1654780"/>
                  <a:pt x="210184" y="1674055"/>
                </a:cubicBezTo>
                <a:cubicBezTo>
                  <a:pt x="216025" y="1687685"/>
                  <a:pt x="219563" y="1702190"/>
                  <a:pt x="224252" y="1716258"/>
                </a:cubicBezTo>
                <a:cubicBezTo>
                  <a:pt x="213188" y="1837955"/>
                  <a:pt x="220971" y="1840279"/>
                  <a:pt x="196116" y="1927274"/>
                </a:cubicBezTo>
                <a:cubicBezTo>
                  <a:pt x="192042" y="1941532"/>
                  <a:pt x="188681" y="1956214"/>
                  <a:pt x="182049" y="1969477"/>
                </a:cubicBezTo>
                <a:cubicBezTo>
                  <a:pt x="174488" y="1984599"/>
                  <a:pt x="163292" y="1997612"/>
                  <a:pt x="153913" y="2011680"/>
                </a:cubicBezTo>
                <a:cubicBezTo>
                  <a:pt x="149224" y="2025748"/>
                  <a:pt x="147475" y="2041168"/>
                  <a:pt x="139846" y="2053883"/>
                </a:cubicBezTo>
                <a:cubicBezTo>
                  <a:pt x="133022" y="2065256"/>
                  <a:pt x="112089" y="2068760"/>
                  <a:pt x="111710" y="2082018"/>
                </a:cubicBezTo>
                <a:cubicBezTo>
                  <a:pt x="98493" y="2544619"/>
                  <a:pt x="0" y="2462398"/>
                  <a:pt x="167981" y="2574388"/>
                </a:cubicBezTo>
                <a:cubicBezTo>
                  <a:pt x="201431" y="2674736"/>
                  <a:pt x="154000" y="2553417"/>
                  <a:pt x="224252" y="2658794"/>
                </a:cubicBezTo>
                <a:cubicBezTo>
                  <a:pt x="232477" y="2671132"/>
                  <a:pt x="233631" y="2686929"/>
                  <a:pt x="238320" y="2700997"/>
                </a:cubicBezTo>
                <a:cubicBezTo>
                  <a:pt x="233631" y="2719754"/>
                  <a:pt x="234977" y="2741181"/>
                  <a:pt x="224252" y="2757268"/>
                </a:cubicBezTo>
                <a:cubicBezTo>
                  <a:pt x="214874" y="2771336"/>
                  <a:pt x="195251" y="2774841"/>
                  <a:pt x="182049" y="2785403"/>
                </a:cubicBezTo>
                <a:cubicBezTo>
                  <a:pt x="160238" y="2802851"/>
                  <a:pt x="137966" y="2831365"/>
                  <a:pt x="125778" y="2855742"/>
                </a:cubicBezTo>
                <a:cubicBezTo>
                  <a:pt x="99847" y="2907605"/>
                  <a:pt x="111710" y="2948711"/>
                  <a:pt x="111710" y="301048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reeform 11"/>
          <p:cNvSpPr/>
          <p:nvPr/>
        </p:nvSpPr>
        <p:spPr>
          <a:xfrm>
            <a:off x="6335151" y="2391508"/>
            <a:ext cx="257154" cy="2996418"/>
          </a:xfrm>
          <a:custGeom>
            <a:avLst/>
            <a:gdLst>
              <a:gd name="connsiteX0" fmla="*/ 28135 w 257154"/>
              <a:gd name="connsiteY0" fmla="*/ 0 h 2996418"/>
              <a:gd name="connsiteX1" fmla="*/ 56271 w 257154"/>
              <a:gd name="connsiteY1" fmla="*/ 42203 h 2996418"/>
              <a:gd name="connsiteX2" fmla="*/ 98474 w 257154"/>
              <a:gd name="connsiteY2" fmla="*/ 154744 h 2996418"/>
              <a:gd name="connsiteX3" fmla="*/ 168812 w 257154"/>
              <a:gd name="connsiteY3" fmla="*/ 323557 h 2996418"/>
              <a:gd name="connsiteX4" fmla="*/ 182880 w 257154"/>
              <a:gd name="connsiteY4" fmla="*/ 407963 h 2996418"/>
              <a:gd name="connsiteX5" fmla="*/ 196947 w 257154"/>
              <a:gd name="connsiteY5" fmla="*/ 450166 h 2996418"/>
              <a:gd name="connsiteX6" fmla="*/ 211015 w 257154"/>
              <a:gd name="connsiteY6" fmla="*/ 576775 h 2996418"/>
              <a:gd name="connsiteX7" fmla="*/ 239151 w 257154"/>
              <a:gd name="connsiteY7" fmla="*/ 773723 h 2996418"/>
              <a:gd name="connsiteX8" fmla="*/ 225083 w 257154"/>
              <a:gd name="connsiteY8" fmla="*/ 1209821 h 2996418"/>
              <a:gd name="connsiteX9" fmla="*/ 196947 w 257154"/>
              <a:gd name="connsiteY9" fmla="*/ 1237957 h 2996418"/>
              <a:gd name="connsiteX10" fmla="*/ 154744 w 257154"/>
              <a:gd name="connsiteY10" fmla="*/ 1336430 h 2996418"/>
              <a:gd name="connsiteX11" fmla="*/ 126609 w 257154"/>
              <a:gd name="connsiteY11" fmla="*/ 1434904 h 2996418"/>
              <a:gd name="connsiteX12" fmla="*/ 98474 w 257154"/>
              <a:gd name="connsiteY12" fmla="*/ 1519310 h 2996418"/>
              <a:gd name="connsiteX13" fmla="*/ 84406 w 257154"/>
              <a:gd name="connsiteY13" fmla="*/ 1561514 h 2996418"/>
              <a:gd name="connsiteX14" fmla="*/ 70338 w 257154"/>
              <a:gd name="connsiteY14" fmla="*/ 1828800 h 2996418"/>
              <a:gd name="connsiteX15" fmla="*/ 56271 w 257154"/>
              <a:gd name="connsiteY15" fmla="*/ 1899138 h 2996418"/>
              <a:gd name="connsiteX16" fmla="*/ 0 w 257154"/>
              <a:gd name="connsiteY16" fmla="*/ 1969477 h 2996418"/>
              <a:gd name="connsiteX17" fmla="*/ 70338 w 257154"/>
              <a:gd name="connsiteY17" fmla="*/ 2053883 h 2996418"/>
              <a:gd name="connsiteX18" fmla="*/ 84406 w 257154"/>
              <a:gd name="connsiteY18" fmla="*/ 2096086 h 2996418"/>
              <a:gd name="connsiteX19" fmla="*/ 42203 w 257154"/>
              <a:gd name="connsiteY19" fmla="*/ 2194560 h 2996418"/>
              <a:gd name="connsiteX20" fmla="*/ 14067 w 257154"/>
              <a:gd name="connsiteY20" fmla="*/ 2278966 h 2996418"/>
              <a:gd name="connsiteX21" fmla="*/ 0 w 257154"/>
              <a:gd name="connsiteY21" fmla="*/ 2321169 h 2996418"/>
              <a:gd name="connsiteX22" fmla="*/ 14067 w 257154"/>
              <a:gd name="connsiteY22" fmla="*/ 2447778 h 2996418"/>
              <a:gd name="connsiteX23" fmla="*/ 28135 w 257154"/>
              <a:gd name="connsiteY23" fmla="*/ 2518117 h 2996418"/>
              <a:gd name="connsiteX24" fmla="*/ 42203 w 257154"/>
              <a:gd name="connsiteY24" fmla="*/ 2996418 h 299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7154" h="2996418">
                <a:moveTo>
                  <a:pt x="28135" y="0"/>
                </a:moveTo>
                <a:cubicBezTo>
                  <a:pt x="37514" y="14068"/>
                  <a:pt x="48710" y="27081"/>
                  <a:pt x="56271" y="42203"/>
                </a:cubicBezTo>
                <a:cubicBezTo>
                  <a:pt x="93818" y="117296"/>
                  <a:pt x="74128" y="93878"/>
                  <a:pt x="98474" y="154744"/>
                </a:cubicBezTo>
                <a:cubicBezTo>
                  <a:pt x="121114" y="211344"/>
                  <a:pt x="168812" y="323557"/>
                  <a:pt x="168812" y="323557"/>
                </a:cubicBezTo>
                <a:cubicBezTo>
                  <a:pt x="173501" y="351692"/>
                  <a:pt x="176692" y="380119"/>
                  <a:pt x="182880" y="407963"/>
                </a:cubicBezTo>
                <a:cubicBezTo>
                  <a:pt x="186097" y="422438"/>
                  <a:pt x="194509" y="435539"/>
                  <a:pt x="196947" y="450166"/>
                </a:cubicBezTo>
                <a:cubicBezTo>
                  <a:pt x="203928" y="492051"/>
                  <a:pt x="205523" y="534669"/>
                  <a:pt x="211015" y="576775"/>
                </a:cubicBezTo>
                <a:cubicBezTo>
                  <a:pt x="219592" y="642534"/>
                  <a:pt x="239151" y="773723"/>
                  <a:pt x="239151" y="773723"/>
                </a:cubicBezTo>
                <a:cubicBezTo>
                  <a:pt x="234462" y="919089"/>
                  <a:pt x="238251" y="1064977"/>
                  <a:pt x="225083" y="1209821"/>
                </a:cubicBezTo>
                <a:cubicBezTo>
                  <a:pt x="223882" y="1223030"/>
                  <a:pt x="202879" y="1226094"/>
                  <a:pt x="196947" y="1237957"/>
                </a:cubicBezTo>
                <a:cubicBezTo>
                  <a:pt x="106110" y="1419632"/>
                  <a:pt x="257154" y="1182818"/>
                  <a:pt x="154744" y="1336430"/>
                </a:cubicBezTo>
                <a:cubicBezTo>
                  <a:pt x="107453" y="1478313"/>
                  <a:pt x="179621" y="1258200"/>
                  <a:pt x="126609" y="1434904"/>
                </a:cubicBezTo>
                <a:cubicBezTo>
                  <a:pt x="118087" y="1463310"/>
                  <a:pt x="107852" y="1491175"/>
                  <a:pt x="98474" y="1519310"/>
                </a:cubicBezTo>
                <a:lnTo>
                  <a:pt x="84406" y="1561514"/>
                </a:lnTo>
                <a:cubicBezTo>
                  <a:pt x="79717" y="1650609"/>
                  <a:pt x="77747" y="1739890"/>
                  <a:pt x="70338" y="1828800"/>
                </a:cubicBezTo>
                <a:cubicBezTo>
                  <a:pt x="68352" y="1852628"/>
                  <a:pt x="64666" y="1876750"/>
                  <a:pt x="56271" y="1899138"/>
                </a:cubicBezTo>
                <a:cubicBezTo>
                  <a:pt x="45624" y="1927529"/>
                  <a:pt x="20599" y="1948877"/>
                  <a:pt x="0" y="1969477"/>
                </a:cubicBezTo>
                <a:cubicBezTo>
                  <a:pt x="31113" y="2000590"/>
                  <a:pt x="50752" y="2014711"/>
                  <a:pt x="70338" y="2053883"/>
                </a:cubicBezTo>
                <a:cubicBezTo>
                  <a:pt x="76970" y="2067146"/>
                  <a:pt x="79717" y="2082018"/>
                  <a:pt x="84406" y="2096086"/>
                </a:cubicBezTo>
                <a:cubicBezTo>
                  <a:pt x="47193" y="2244937"/>
                  <a:pt x="97717" y="2069655"/>
                  <a:pt x="42203" y="2194560"/>
                </a:cubicBezTo>
                <a:cubicBezTo>
                  <a:pt x="30158" y="2221661"/>
                  <a:pt x="23445" y="2250831"/>
                  <a:pt x="14067" y="2278966"/>
                </a:cubicBezTo>
                <a:lnTo>
                  <a:pt x="0" y="2321169"/>
                </a:lnTo>
                <a:cubicBezTo>
                  <a:pt x="4689" y="2363372"/>
                  <a:pt x="8062" y="2405742"/>
                  <a:pt x="14067" y="2447778"/>
                </a:cubicBezTo>
                <a:cubicBezTo>
                  <a:pt x="17448" y="2471448"/>
                  <a:pt x="26369" y="2494272"/>
                  <a:pt x="28135" y="2518117"/>
                </a:cubicBezTo>
                <a:cubicBezTo>
                  <a:pt x="44758" y="2742525"/>
                  <a:pt x="42203" y="2801326"/>
                  <a:pt x="42203" y="299641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5167306" y="3857628"/>
            <a:ext cx="300039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FD539C5-7A85-4784-ACCD-C42442EAA8FB}"/>
              </a:ext>
            </a:extLst>
          </p:cNvPr>
          <p:cNvSpPr txBox="1"/>
          <p:nvPr/>
        </p:nvSpPr>
        <p:spPr>
          <a:xfrm>
            <a:off x="7353872" y="4989288"/>
            <a:ext cx="341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OUTPUT,  OUTCOME AND  IMPACT</a:t>
            </a:r>
            <a:endParaRPr lang="en-ID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51880A-FC46-446F-BAFC-174D26F5B848}"/>
              </a:ext>
            </a:extLst>
          </p:cNvPr>
          <p:cNvSpPr txBox="1"/>
          <p:nvPr/>
        </p:nvSpPr>
        <p:spPr>
          <a:xfrm>
            <a:off x="2881290" y="498928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</a:t>
            </a:r>
            <a:endParaRPr lang="en-ID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550CBA-A1D4-41A0-A7FB-C3A9D2933FA6}"/>
              </a:ext>
            </a:extLst>
          </p:cNvPr>
          <p:cNvSpPr txBox="1"/>
          <p:nvPr/>
        </p:nvSpPr>
        <p:spPr>
          <a:xfrm>
            <a:off x="6029671" y="2817682"/>
            <a:ext cx="3342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MIRROR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1670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070C0"/>
                </a:solidFill>
              </a:rPr>
              <a:t>5 </a:t>
            </a:r>
            <a:r>
              <a:rPr lang="id-ID" altLang="en-US" b="1" dirty="0">
                <a:solidFill>
                  <a:srgbClr val="0070C0"/>
                </a:solidFill>
              </a:rPr>
              <a:t>LANGKAH STRATEGIS</a:t>
            </a:r>
            <a:r>
              <a:rPr lang="en-US" altLang="en-US" b="1" dirty="0">
                <a:solidFill>
                  <a:srgbClr val="0070C0"/>
                </a:solidFill>
              </a:rPr>
              <a:t> PENGEMBANGAN PERGURUAN TINGGI</a:t>
            </a:r>
            <a:endParaRPr lang="id-ID" altLang="en-US" b="1" dirty="0">
              <a:solidFill>
                <a:srgbClr val="0070C0"/>
              </a:solidFill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altLang="en-US" dirty="0"/>
              <a:t>HARMONISASI</a:t>
            </a:r>
            <a:r>
              <a:rPr lang="en-US" altLang="en-US" dirty="0"/>
              <a:t>KAN </a:t>
            </a:r>
            <a:r>
              <a:rPr lang="id-ID" altLang="en-US" dirty="0"/>
              <a:t>  </a:t>
            </a:r>
            <a:r>
              <a:rPr lang="id-ID" altLang="en-US" dirty="0">
                <a:solidFill>
                  <a:srgbClr val="FF0000"/>
                </a:solidFill>
              </a:rPr>
              <a:t>PMI</a:t>
            </a:r>
            <a:r>
              <a:rPr lang="id-ID" altLang="en-US" dirty="0"/>
              <a:t>  DAN </a:t>
            </a:r>
            <a:r>
              <a:rPr lang="id-ID" altLang="en-US" dirty="0">
                <a:solidFill>
                  <a:srgbClr val="FF0000"/>
                </a:solidFill>
              </a:rPr>
              <a:t>PME</a:t>
            </a:r>
          </a:p>
          <a:p>
            <a:pPr marL="514350" indent="-514350">
              <a:buFont typeface="+mj-lt"/>
              <a:buAutoNum type="arabicPeriod"/>
            </a:pPr>
            <a:r>
              <a:rPr lang="id-ID" altLang="en-US" dirty="0"/>
              <a:t>PENINGKATAN KAPASITAS STAF</a:t>
            </a:r>
          </a:p>
          <a:p>
            <a:pPr marL="514350" indent="-514350">
              <a:buFont typeface="+mj-lt"/>
              <a:buAutoNum type="arabicPeriod"/>
            </a:pPr>
            <a:r>
              <a:rPr lang="id-ID" altLang="en-US" dirty="0"/>
              <a:t>PENINGKATAN KESADARAN MUTU</a:t>
            </a:r>
            <a:endParaRPr lang="en-US" altLang="en-US" dirty="0"/>
          </a:p>
          <a:p>
            <a:pPr marL="514350" indent="-514350">
              <a:buFont typeface="+mj-lt"/>
              <a:buAutoNum type="arabicPeriod"/>
            </a:pPr>
            <a:r>
              <a:rPr lang="id-ID" altLang="en-US" dirty="0"/>
              <a:t>PENINGKATAN KUALITAS BERKELANJUTAN</a:t>
            </a:r>
          </a:p>
          <a:p>
            <a:pPr marL="514350" indent="-514350">
              <a:buFont typeface="+mj-lt"/>
              <a:buAutoNum type="arabicPeriod"/>
            </a:pPr>
            <a:r>
              <a:rPr lang="id-ID" altLang="en-US" dirty="0"/>
              <a:t>PEMBENTUKAN </a:t>
            </a:r>
            <a:r>
              <a:rPr lang="id-ID" altLang="en-US" b="1" dirty="0">
                <a:solidFill>
                  <a:srgbClr val="0070C0"/>
                </a:solidFill>
              </a:rPr>
              <a:t>BUDAYA MUTU</a:t>
            </a:r>
          </a:p>
          <a:p>
            <a:pPr marL="514350" indent="-514350" algn="r">
              <a:buFont typeface="+mj-lt"/>
              <a:buAutoNum type="arabicPeriod"/>
            </a:pPr>
            <a:endParaRPr lang="en-US" altLang="en-US" dirty="0"/>
          </a:p>
          <a:p>
            <a:pPr marL="0" indent="0" algn="r">
              <a:buNone/>
            </a:pPr>
            <a:r>
              <a:rPr lang="id-ID" altLang="en-US" u="sng" dirty="0">
                <a:solidFill>
                  <a:srgbClr val="0070C0"/>
                </a:solidFill>
              </a:rPr>
              <a:t>KOMITMEN BERSAMA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A2CA554-F207-435E-9128-48076D19AB2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" name="Bent-Up Arrow 4"/>
          <p:cNvSpPr/>
          <p:nvPr/>
        </p:nvSpPr>
        <p:spPr bwMode="auto">
          <a:xfrm rot="5400000">
            <a:off x="5459249" y="3443872"/>
            <a:ext cx="849312" cy="2970166"/>
          </a:xfrm>
          <a:prstGeom prst="bentUpArrow">
            <a:avLst>
              <a:gd name="adj1" fmla="val 25000"/>
              <a:gd name="adj2" fmla="val 23163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J.P GENTUR SUTAPA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61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822158" y="0"/>
            <a:ext cx="10515600" cy="213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sz="3000" dirty="0">
              <a:solidFill>
                <a:srgbClr val="FF0000"/>
              </a:solidFill>
              <a:latin typeface="Lucida Bright" panose="02040602050505020304" pitchFamily="18" charset="0"/>
            </a:endParaRPr>
          </a:p>
          <a:p>
            <a:pPr algn="ctr">
              <a:defRPr/>
            </a:pPr>
            <a:r>
              <a:rPr lang="en-US" sz="3000" i="1" dirty="0">
                <a:solidFill>
                  <a:srgbClr val="002060"/>
                </a:solidFill>
                <a:latin typeface="Lucida Bright" panose="02040602050505020304" pitchFamily="18" charset="0"/>
              </a:rPr>
              <a:t>What</a:t>
            </a:r>
            <a:r>
              <a:rPr lang="en-US" sz="3000" dirty="0">
                <a:solidFill>
                  <a:srgbClr val="002060"/>
                </a:solidFill>
                <a:latin typeface="Lucida Bright" panose="02040602050505020304" pitchFamily="18" charset="0"/>
              </a:rPr>
              <a:t> do you want the students to learn?</a:t>
            </a:r>
          </a:p>
          <a:p>
            <a:pPr algn="ctr" eaLnBrk="1" hangingPunct="1"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Bright" panose="02040602050505020304" pitchFamily="18" charset="0"/>
              </a:rPr>
              <a:t>(Learning Outcomes)</a:t>
            </a:r>
          </a:p>
          <a:p>
            <a:pPr algn="ctr" eaLnBrk="1" hangingPunct="1">
              <a:defRPr/>
            </a:pP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536658" y="2338304"/>
            <a:ext cx="7086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i="1" dirty="0">
                <a:solidFill>
                  <a:srgbClr val="002060"/>
                </a:solidFill>
                <a:latin typeface="Lucida Bright" panose="02040602050505020304" pitchFamily="18" charset="0"/>
              </a:rPr>
              <a:t>Why</a:t>
            </a:r>
            <a:r>
              <a:rPr lang="en-US" sz="3000" dirty="0">
                <a:solidFill>
                  <a:srgbClr val="002060"/>
                </a:solidFill>
                <a:latin typeface="Lucida Bright" panose="02040602050505020304" pitchFamily="18" charset="0"/>
              </a:rPr>
              <a:t> should they learn it?</a:t>
            </a:r>
          </a:p>
          <a:p>
            <a:pPr algn="ctr" eaLnBrk="1" hangingPunct="1"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Bright" panose="02040602050505020304" pitchFamily="18" charset="0"/>
              </a:rPr>
              <a:t>(Motivation)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752600" y="3946526"/>
            <a:ext cx="8763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i="1" dirty="0">
                <a:solidFill>
                  <a:srgbClr val="002060"/>
                </a:solidFill>
                <a:latin typeface="Lucida Bright" panose="02040602050505020304" pitchFamily="18" charset="0"/>
              </a:rPr>
              <a:t>How</a:t>
            </a:r>
            <a:r>
              <a:rPr lang="en-US" sz="3000" dirty="0">
                <a:solidFill>
                  <a:srgbClr val="002060"/>
                </a:solidFill>
                <a:latin typeface="Lucida Bright" panose="02040602050505020304" pitchFamily="18" charset="0"/>
              </a:rPr>
              <a:t> can you best help students learn it?</a:t>
            </a:r>
          </a:p>
          <a:p>
            <a:pPr algn="ctr" eaLnBrk="1" hangingPunct="1"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Bright" panose="02040602050505020304" pitchFamily="18" charset="0"/>
              </a:rPr>
              <a:t>(Teaching Strategies)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033589" y="5699126"/>
            <a:ext cx="8201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dirty="0">
                <a:solidFill>
                  <a:srgbClr val="002060"/>
                </a:solidFill>
                <a:latin typeface="Lucida Bright" panose="02040602050505020304" pitchFamily="18" charset="0"/>
              </a:rPr>
              <a:t>How will you </a:t>
            </a:r>
            <a:r>
              <a:rPr lang="en-US" sz="3000" i="1" dirty="0">
                <a:solidFill>
                  <a:srgbClr val="002060"/>
                </a:solidFill>
                <a:latin typeface="Lucida Bright" panose="02040602050505020304" pitchFamily="18" charset="0"/>
              </a:rPr>
              <a:t>know</a:t>
            </a:r>
            <a:r>
              <a:rPr lang="en-US" sz="3000" dirty="0">
                <a:solidFill>
                  <a:srgbClr val="002060"/>
                </a:solidFill>
                <a:latin typeface="Lucida Bright" panose="02040602050505020304" pitchFamily="18" charset="0"/>
              </a:rPr>
              <a:t> if they have learnt it?</a:t>
            </a:r>
          </a:p>
          <a:p>
            <a:pPr algn="ctr" eaLnBrk="1" hangingPunct="1"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Bright" panose="02040602050505020304" pitchFamily="18" charset="0"/>
              </a:rPr>
              <a:t>(Assessment)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6079958" y="1652504"/>
            <a:ext cx="0" cy="685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6079958" y="5013326"/>
            <a:ext cx="0" cy="685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6079958" y="3344779"/>
            <a:ext cx="0" cy="685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786489-65A3-44A7-A36A-9DA47647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J.P GENTUR SUTAPA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4F4FE2-856F-4BC6-9506-9E63845C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9A33-B73D-4604-AFAA-7A14C066E647}" type="slidenum">
              <a:rPr lang="en-SG" smtClean="0"/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936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ChangeArrowheads="1"/>
          </p:cNvSpPr>
          <p:nvPr/>
        </p:nvSpPr>
        <p:spPr bwMode="auto">
          <a:xfrm>
            <a:off x="1524000" y="0"/>
            <a:ext cx="9372600" cy="7086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SG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361834" y="228600"/>
            <a:ext cx="433825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sz="3600" b="1" dirty="0">
                <a:solidFill>
                  <a:schemeClr val="bg1"/>
                </a:solidFill>
                <a:latin typeface="Lucida Bright" panose="02040602050505020304" pitchFamily="18" charset="0"/>
              </a:rPr>
              <a:t>CAPAIAN </a:t>
            </a:r>
          </a:p>
          <a:p>
            <a:pPr algn="r" eaLnBrk="1" hangingPunct="1"/>
            <a:r>
              <a:rPr lang="en-US" sz="3600" b="1" dirty="0">
                <a:solidFill>
                  <a:schemeClr val="bg1"/>
                </a:solidFill>
                <a:latin typeface="Lucida Bright" panose="02040602050505020304" pitchFamily="18" charset="0"/>
              </a:rPr>
              <a:t>PEMBELAJARAN </a:t>
            </a:r>
          </a:p>
          <a:p>
            <a:pPr algn="r" eaLnBrk="1" hangingPunct="1"/>
            <a:r>
              <a:rPr lang="en-US" sz="4800" b="1" dirty="0">
                <a:solidFill>
                  <a:schemeClr val="bg1"/>
                </a:solidFill>
                <a:latin typeface="Lucida Bright" panose="02040602050505020304" pitchFamily="18" charset="0"/>
              </a:rPr>
              <a:t>Learning</a:t>
            </a:r>
          </a:p>
          <a:p>
            <a:pPr algn="r" eaLnBrk="1" hangingPunct="1"/>
            <a:r>
              <a:rPr lang="en-US" sz="4800" b="1" dirty="0">
                <a:solidFill>
                  <a:schemeClr val="bg1"/>
                </a:solidFill>
                <a:latin typeface="Lucida Bright" panose="02040602050505020304" pitchFamily="18" charset="0"/>
              </a:rPr>
              <a:t>Outcomes</a:t>
            </a:r>
          </a:p>
        </p:txBody>
      </p:sp>
      <p:pic>
        <p:nvPicPr>
          <p:cNvPr id="410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522287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9F9011-331C-481E-8CE4-8F96CA6A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J.P GENTUR SUTAPA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DD33D7-EC47-4AC7-87CA-B87C6328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9A33-B73D-4604-AFAA-7A14C066E647}" type="slidenum">
              <a:rPr lang="en-SG" smtClean="0"/>
              <a:t>31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6671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" y="913608"/>
            <a:ext cx="10972800" cy="1143000"/>
          </a:xfrm>
        </p:spPr>
        <p:txBody>
          <a:bodyPr>
            <a:normAutofit/>
          </a:bodyPr>
          <a:lstStyle/>
          <a:p>
            <a:r>
              <a:rPr lang="id-ID" sz="3600" dirty="0">
                <a:solidFill>
                  <a:schemeClr val="bg1"/>
                </a:solidFill>
              </a:rPr>
              <a:t>BAGAIMANA </a:t>
            </a:r>
            <a:r>
              <a:rPr lang="id-ID" sz="3600" dirty="0">
                <a:solidFill>
                  <a:srgbClr val="FFFF00"/>
                </a:solidFill>
              </a:rPr>
              <a:t>M</a:t>
            </a:r>
            <a:r>
              <a:rPr lang="en-US" sz="3600" dirty="0">
                <a:solidFill>
                  <a:srgbClr val="FFFF00"/>
                </a:solidFill>
              </a:rPr>
              <a:t>ELANGKAH</a:t>
            </a:r>
            <a:r>
              <a:rPr lang="id-ID" sz="36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 MENGEMBANGKAN MUTU</a:t>
            </a:r>
            <a:endParaRPr lang="id-ID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dirty="0">
                <a:solidFill>
                  <a:schemeClr val="bg1"/>
                </a:solidFill>
              </a:rPr>
              <a:t>Selalu </a:t>
            </a:r>
            <a:r>
              <a:rPr lang="id-ID" dirty="0">
                <a:solidFill>
                  <a:srgbClr val="FFFF00"/>
                </a:solidFill>
              </a:rPr>
              <a:t>kaitkan </a:t>
            </a:r>
            <a:r>
              <a:rPr lang="en-US" dirty="0" err="1">
                <a:solidFill>
                  <a:srgbClr val="FFFF00"/>
                </a:solidFill>
              </a:rPr>
              <a:t>aktivitas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id-ID" dirty="0">
                <a:solidFill>
                  <a:srgbClr val="FFFF00"/>
                </a:solidFill>
              </a:rPr>
              <a:t>dengan visi besar institusi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>
                <a:solidFill>
                  <a:schemeClr val="bg1"/>
                </a:solidFill>
              </a:rPr>
              <a:t>Lakukan  </a:t>
            </a:r>
            <a:r>
              <a:rPr lang="id-ID" dirty="0">
                <a:solidFill>
                  <a:srgbClr val="FFFF00"/>
                </a:solidFill>
              </a:rPr>
              <a:t>program Review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>
                <a:solidFill>
                  <a:schemeClr val="bg1"/>
                </a:solidFill>
              </a:rPr>
              <a:t>Kembangkan /</a:t>
            </a:r>
            <a:r>
              <a:rPr lang="id-ID" dirty="0">
                <a:solidFill>
                  <a:srgbClr val="FFFF00"/>
                </a:solidFill>
              </a:rPr>
              <a:t>evaluasi diri </a:t>
            </a:r>
            <a:r>
              <a:rPr lang="id-ID" dirty="0">
                <a:solidFill>
                  <a:schemeClr val="bg1"/>
                </a:solidFill>
              </a:rPr>
              <a:t>self assesment secara periodik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>
                <a:solidFill>
                  <a:schemeClr val="bg1"/>
                </a:solidFill>
              </a:rPr>
              <a:t>Upayakan pandangan dari </a:t>
            </a:r>
            <a:r>
              <a:rPr lang="id-ID" dirty="0">
                <a:solidFill>
                  <a:srgbClr val="FFFF00"/>
                </a:solidFill>
              </a:rPr>
              <a:t>pihak eksternal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>
                <a:solidFill>
                  <a:schemeClr val="bg1"/>
                </a:solidFill>
              </a:rPr>
              <a:t>Ciptakan </a:t>
            </a:r>
            <a:r>
              <a:rPr lang="id-ID" dirty="0">
                <a:solidFill>
                  <a:srgbClr val="FFFF00"/>
                </a:solidFill>
              </a:rPr>
              <a:t>Academic </a:t>
            </a:r>
            <a:r>
              <a:rPr lang="en-US" dirty="0">
                <a:solidFill>
                  <a:srgbClr val="FFFF00"/>
                </a:solidFill>
              </a:rPr>
              <a:t>ecosystem</a:t>
            </a:r>
            <a:r>
              <a:rPr lang="id-ID" dirty="0">
                <a:solidFill>
                  <a:srgbClr val="FFFF00"/>
                </a:solidFill>
              </a:rPr>
              <a:t> </a:t>
            </a:r>
            <a:r>
              <a:rPr lang="id-ID" dirty="0">
                <a:solidFill>
                  <a:schemeClr val="bg1"/>
                </a:solidFill>
              </a:rPr>
              <a:t>yang lebih baik</a:t>
            </a:r>
          </a:p>
          <a:p>
            <a:pPr marL="514350" indent="-514350">
              <a:buFont typeface="+mj-lt"/>
              <a:buAutoNum type="arabicPeriod"/>
            </a:pP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630E-0B33-4096-B307-1A983EC82376}" type="slidenum">
              <a:rPr lang="id-ID" smtClean="0"/>
              <a:pPr/>
              <a:t>32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J.P GENTUR SUTAPA 2019</a:t>
            </a:r>
          </a:p>
        </p:txBody>
      </p:sp>
    </p:spTree>
    <p:extLst>
      <p:ext uri="{BB962C8B-B14F-4D97-AF65-F5344CB8AC3E}">
        <p14:creationId xmlns:p14="http://schemas.microsoft.com/office/powerpoint/2010/main" val="998661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27F74-807C-450E-AD70-F933D6152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DOKUMEN DASAR YANG PERLU DIKEMBANGKAN </a:t>
            </a:r>
            <a:endParaRPr lang="en-ID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E1E7D-D11F-4B84-8C58-A2973998A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KEBIJAKAN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STANDAR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BERBAGAI MANUAL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INSTRUMEN EVALUASI DIRI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PENGUKURAN KEPUASAN PEMANGKU KEPANTINGAN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AUDIT MUTU INTERNAL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RENCANA PENGEMBANGAN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INDIKATOR PENCAPAIAN STANDAR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B7989-ED23-4781-A7ED-7A596A0FA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J.P GENTUR SUTAPA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0804F-3784-4B84-BA8F-06B2519E6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F5AD9-6401-4132-977A-9BC55D389E3B}" type="slidenum">
              <a:rPr lang="en-ID" smtClean="0"/>
              <a:t>33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37507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 bwMode="auto">
          <a:xfrm>
            <a:off x="2043001" y="609396"/>
            <a:ext cx="3865460" cy="5639208"/>
          </a:xfrm>
          <a:solidFill>
            <a:srgbClr val="FF000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br>
              <a:rPr lang="en-US" sz="4000" b="1" dirty="0">
                <a:solidFill>
                  <a:schemeClr val="bg1"/>
                </a:solidFill>
              </a:rPr>
            </a:br>
            <a:br>
              <a:rPr lang="en-US" sz="4000" b="1" dirty="0">
                <a:solidFill>
                  <a:schemeClr val="bg1"/>
                </a:solidFill>
              </a:rPr>
            </a:br>
            <a:br>
              <a:rPr lang="en-US" sz="4000" b="1" dirty="0">
                <a:solidFill>
                  <a:schemeClr val="bg1"/>
                </a:solidFill>
              </a:rPr>
            </a:br>
            <a:br>
              <a:rPr lang="en-US" sz="4000" b="1" dirty="0">
                <a:solidFill>
                  <a:schemeClr val="bg1"/>
                </a:solidFill>
              </a:rPr>
            </a:b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TARIMAKASIH</a:t>
            </a:r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08461" y="609396"/>
            <a:ext cx="3752788" cy="5639208"/>
          </a:xfrm>
          <a:noFill/>
          <a:ln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45FEF6-0B59-4CDD-BC2B-9DD4F4B6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J.P GENTUR SUTAPA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6592DC-D85F-4460-8C06-84A994DB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9A33-B73D-4604-AFAA-7A14C066E647}" type="slidenum">
              <a:rPr lang="en-SG" smtClean="0"/>
              <a:t>34</a:t>
            </a:fld>
            <a:endParaRPr lang="en-SG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pcworld.com.ph/wp-content/uploads/2009/05/globe-logo.jp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67"/>
          <a:stretch>
            <a:fillRect/>
          </a:stretch>
        </p:blipFill>
        <p:spPr bwMode="auto">
          <a:xfrm>
            <a:off x="2338389" y="2436813"/>
            <a:ext cx="1887537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651" y="196851"/>
            <a:ext cx="6937375" cy="1141413"/>
          </a:xfrm>
        </p:spPr>
        <p:txBody>
          <a:bodyPr/>
          <a:lstStyle/>
          <a:p>
            <a:pPr algn="l"/>
            <a:r>
              <a:rPr lang="en-GB" altLang="en-US" sz="3200">
                <a:ea typeface="MS PGothic" charset="-128"/>
              </a:rPr>
              <a:t>Self-Assessment (Gaps Analysis)</a:t>
            </a:r>
            <a:endParaRPr lang="en-US" altLang="en-US" sz="3200">
              <a:ea typeface="MS PGothic" charset="-128"/>
            </a:endParaRPr>
          </a:p>
        </p:txBody>
      </p:sp>
      <p:pic>
        <p:nvPicPr>
          <p:cNvPr id="7" name="Picture 2" descr="http://pcworld.com.ph/wp-content/uploads/2009/05/globe-logo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59167"/>
          <a:stretch>
            <a:fillRect/>
          </a:stretch>
        </p:blipFill>
        <p:spPr bwMode="auto">
          <a:xfrm>
            <a:off x="5032895" y="2427450"/>
            <a:ext cx="1887424" cy="2077189"/>
          </a:xfrm>
          <a:prstGeom prst="rect">
            <a:avLst/>
          </a:prstGeom>
          <a:noFill/>
        </p:spPr>
      </p:pic>
      <p:pic>
        <p:nvPicPr>
          <p:cNvPr id="77830" name="Picture 2" descr="http://pcworld.com.ph/wp-content/uploads/2009/05/globe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67"/>
          <a:stretch>
            <a:fillRect/>
          </a:stretch>
        </p:blipFill>
        <p:spPr bwMode="auto">
          <a:xfrm>
            <a:off x="7829550" y="2384425"/>
            <a:ext cx="188753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67381" y="4439695"/>
            <a:ext cx="1846441" cy="391024"/>
          </a:xfrm>
          <a:prstGeom prst="rect">
            <a:avLst/>
          </a:prstGeom>
          <a:noFill/>
        </p:spPr>
        <p:txBody>
          <a:bodyPr wrap="none" lIns="82442" tIns="41221" rIns="82442" bIns="41221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905"/>
                <a:solidFill>
                  <a:schemeClr val="tx2">
                    <a:lumMod val="65000"/>
                    <a:lumOff val="3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Where you are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46920" y="4451525"/>
            <a:ext cx="2588631" cy="391024"/>
          </a:xfrm>
          <a:prstGeom prst="rect">
            <a:avLst/>
          </a:prstGeom>
          <a:noFill/>
        </p:spPr>
        <p:txBody>
          <a:bodyPr wrap="none" lIns="82442" tIns="41221" rIns="82442" bIns="41221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Where you should be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84598" y="4421950"/>
            <a:ext cx="2657561" cy="391024"/>
          </a:xfrm>
          <a:prstGeom prst="rect">
            <a:avLst/>
          </a:prstGeom>
          <a:noFill/>
        </p:spPr>
        <p:txBody>
          <a:bodyPr wrap="none" lIns="82442" tIns="41221" rIns="82442" bIns="41221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Where you want to be</a:t>
            </a:r>
          </a:p>
        </p:txBody>
      </p:sp>
      <p:sp>
        <p:nvSpPr>
          <p:cNvPr id="77834" name="Curved Down Arrow 13"/>
          <p:cNvSpPr>
            <a:spLocks noChangeArrowheads="1"/>
          </p:cNvSpPr>
          <p:nvPr/>
        </p:nvSpPr>
        <p:spPr bwMode="auto">
          <a:xfrm>
            <a:off x="3257551" y="1771651"/>
            <a:ext cx="2709863" cy="773113"/>
          </a:xfrm>
          <a:prstGeom prst="curvedDownArrow">
            <a:avLst>
              <a:gd name="adj1" fmla="val 25007"/>
              <a:gd name="adj2" fmla="val 50029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442" tIns="41221" rIns="82442" bIns="4122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tx2"/>
              </a:solidFill>
            </a:endParaRPr>
          </a:p>
        </p:txBody>
      </p:sp>
      <p:sp>
        <p:nvSpPr>
          <p:cNvPr id="77835" name="Curved Down Arrow 14"/>
          <p:cNvSpPr>
            <a:spLocks noChangeArrowheads="1"/>
          </p:cNvSpPr>
          <p:nvPr/>
        </p:nvSpPr>
        <p:spPr bwMode="auto">
          <a:xfrm>
            <a:off x="6062663" y="1728788"/>
            <a:ext cx="2711450" cy="773112"/>
          </a:xfrm>
          <a:prstGeom prst="curvedDownArrow">
            <a:avLst>
              <a:gd name="adj1" fmla="val 25021"/>
              <a:gd name="adj2" fmla="val 50059"/>
              <a:gd name="adj3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442" tIns="41221" rIns="82442" bIns="4122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18916" y="1196640"/>
            <a:ext cx="3399751" cy="575690"/>
          </a:xfrm>
          <a:prstGeom prst="rect">
            <a:avLst/>
          </a:prstGeom>
          <a:noFill/>
        </p:spPr>
        <p:txBody>
          <a:bodyPr wrap="none" lIns="82442" tIns="41221" rIns="82442" bIns="41221"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How to get there?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16756" y="1980822"/>
            <a:ext cx="1000890" cy="452579"/>
          </a:xfrm>
          <a:prstGeom prst="rect">
            <a:avLst/>
          </a:prstGeom>
          <a:noFill/>
        </p:spPr>
        <p:txBody>
          <a:bodyPr wrap="none" lIns="82442" tIns="41221" rIns="82442" bIns="41221"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Vision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44705" y="2093705"/>
            <a:ext cx="2082724" cy="452579"/>
          </a:xfrm>
          <a:prstGeom prst="rect">
            <a:avLst/>
          </a:prstGeom>
          <a:noFill/>
        </p:spPr>
        <p:txBody>
          <a:bodyPr wrap="none" lIns="82442" tIns="41221" rIns="82442" bIns="41221"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QA Standards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70027" y="3287379"/>
            <a:ext cx="717873" cy="361228"/>
          </a:xfrm>
          <a:prstGeom prst="rect">
            <a:avLst/>
          </a:prstGeom>
          <a:noFill/>
        </p:spPr>
        <p:txBody>
          <a:bodyPr wrap="none" lIns="82442" tIns="41221" rIns="82442" bIns="41221"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Gaps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66847" y="3261581"/>
            <a:ext cx="717873" cy="361228"/>
          </a:xfrm>
          <a:prstGeom prst="rect">
            <a:avLst/>
          </a:prstGeom>
          <a:noFill/>
        </p:spPr>
        <p:txBody>
          <a:bodyPr wrap="none" lIns="82442" tIns="41221" rIns="82442" bIns="41221"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Gaps</a:t>
            </a:r>
          </a:p>
        </p:txBody>
      </p:sp>
      <p:sp>
        <p:nvSpPr>
          <p:cNvPr id="77841" name="Right Arrow 21"/>
          <p:cNvSpPr>
            <a:spLocks noChangeArrowheads="1"/>
          </p:cNvSpPr>
          <p:nvPr/>
        </p:nvSpPr>
        <p:spPr bwMode="auto">
          <a:xfrm>
            <a:off x="4913313" y="3414713"/>
            <a:ext cx="188912" cy="1889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442" tIns="41221" rIns="82442" bIns="4122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tx2"/>
              </a:solidFill>
            </a:endParaRPr>
          </a:p>
        </p:txBody>
      </p:sp>
      <p:sp>
        <p:nvSpPr>
          <p:cNvPr id="77842" name="Right Arrow 22"/>
          <p:cNvSpPr>
            <a:spLocks noChangeArrowheads="1"/>
          </p:cNvSpPr>
          <p:nvPr/>
        </p:nvSpPr>
        <p:spPr bwMode="auto">
          <a:xfrm>
            <a:off x="7718426" y="3379788"/>
            <a:ext cx="188913" cy="1889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442" tIns="41221" rIns="82442" bIns="4122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tx2"/>
              </a:solidFill>
            </a:endParaRPr>
          </a:p>
        </p:txBody>
      </p:sp>
      <p:sp>
        <p:nvSpPr>
          <p:cNvPr id="77843" name="Right Arrow 23"/>
          <p:cNvSpPr>
            <a:spLocks noChangeArrowheads="1"/>
          </p:cNvSpPr>
          <p:nvPr/>
        </p:nvSpPr>
        <p:spPr bwMode="auto">
          <a:xfrm flipH="1">
            <a:off x="6937376" y="3387726"/>
            <a:ext cx="188913" cy="1889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442" tIns="41221" rIns="82442" bIns="4122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tx2"/>
              </a:solidFill>
            </a:endParaRPr>
          </a:p>
        </p:txBody>
      </p:sp>
      <p:sp>
        <p:nvSpPr>
          <p:cNvPr id="77844" name="Right Arrow 24"/>
          <p:cNvSpPr>
            <a:spLocks noChangeArrowheads="1"/>
          </p:cNvSpPr>
          <p:nvPr/>
        </p:nvSpPr>
        <p:spPr bwMode="auto">
          <a:xfrm flipH="1">
            <a:off x="4167189" y="3405188"/>
            <a:ext cx="187325" cy="1889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82442" tIns="41221" rIns="82442" bIns="4122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solidFill>
                <a:schemeClr val="tx2"/>
              </a:solidFill>
            </a:endParaRPr>
          </a:p>
        </p:txBody>
      </p:sp>
      <p:sp>
        <p:nvSpPr>
          <p:cNvPr id="424979" name="Text Box 122"/>
          <p:cNvSpPr txBox="1">
            <a:spLocks noChangeArrowheads="1"/>
          </p:cNvSpPr>
          <p:nvPr/>
        </p:nvSpPr>
        <p:spPr bwMode="auto">
          <a:xfrm>
            <a:off x="1524001" y="6519863"/>
            <a:ext cx="4714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Do</a:t>
            </a:r>
          </a:p>
        </p:txBody>
      </p:sp>
      <p:sp>
        <p:nvSpPr>
          <p:cNvPr id="4249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725BA5-3103-154C-B546-9821EB7D6B31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2" name="Text Box 122"/>
          <p:cNvSpPr txBox="1">
            <a:spLocks noChangeArrowheads="1"/>
          </p:cNvSpPr>
          <p:nvPr/>
        </p:nvSpPr>
        <p:spPr bwMode="auto">
          <a:xfrm>
            <a:off x="1162051" y="5997287"/>
            <a:ext cx="4078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Ref: T1 AUN-QA at </a:t>
            </a:r>
            <a:r>
              <a:rPr lang="en-US" altLang="en-US" sz="1800" dirty="0" err="1">
                <a:solidFill>
                  <a:srgbClr val="FF0000"/>
                </a:solidFill>
              </a:rPr>
              <a:t>Programme</a:t>
            </a:r>
            <a:r>
              <a:rPr lang="en-US" altLang="en-US" sz="1800" dirty="0">
                <a:solidFill>
                  <a:srgbClr val="FF0000"/>
                </a:solidFill>
              </a:rPr>
              <a:t>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A5C619-E758-4D54-916D-01A49190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J.P GENTUR SUTAPA 2019</a:t>
            </a:r>
          </a:p>
        </p:txBody>
      </p:sp>
    </p:spTree>
    <p:extLst>
      <p:ext uri="{BB962C8B-B14F-4D97-AF65-F5344CB8AC3E}">
        <p14:creationId xmlns:p14="http://schemas.microsoft.com/office/powerpoint/2010/main" val="91313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4" grpId="0" animBg="1"/>
      <p:bldP spid="77835" grpId="0" animBg="1"/>
      <p:bldP spid="77841" grpId="0" animBg="1"/>
      <p:bldP spid="77842" grpId="0" animBg="1"/>
      <p:bldP spid="77843" grpId="0" animBg="1"/>
      <p:bldP spid="778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6AF452B-9042-48DE-9321-B885A7F1D8FB}"/>
              </a:ext>
            </a:extLst>
          </p:cNvPr>
          <p:cNvSpPr/>
          <p:nvPr/>
        </p:nvSpPr>
        <p:spPr>
          <a:xfrm>
            <a:off x="2667000" y="857250"/>
            <a:ext cx="571500" cy="5143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5193D4-E17B-4B76-9EF2-F3813AA2F9F7}"/>
              </a:ext>
            </a:extLst>
          </p:cNvPr>
          <p:cNvSpPr/>
          <p:nvPr/>
        </p:nvSpPr>
        <p:spPr>
          <a:xfrm>
            <a:off x="3844926" y="857250"/>
            <a:ext cx="5680075" cy="51435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/>
              <a:t>            </a:t>
            </a:r>
            <a:r>
              <a:rPr lang="en-US" sz="1500" b="1" dirty="0" err="1"/>
              <a:t>Kementerian</a:t>
            </a:r>
            <a:r>
              <a:rPr lang="en-US" sz="1500" b="1" dirty="0"/>
              <a:t> </a:t>
            </a:r>
            <a:r>
              <a:rPr lang="en-US" sz="1500" b="1" dirty="0" err="1"/>
              <a:t>Riset</a:t>
            </a:r>
            <a:r>
              <a:rPr lang="en-US" sz="1500" b="1" dirty="0"/>
              <a:t>, </a:t>
            </a:r>
            <a:r>
              <a:rPr lang="en-US" sz="1500" b="1" dirty="0" err="1"/>
              <a:t>Teknologi</a:t>
            </a:r>
            <a:r>
              <a:rPr lang="en-US" sz="1500" b="1" dirty="0"/>
              <a:t>, dan </a:t>
            </a:r>
            <a:r>
              <a:rPr lang="en-US" sz="1500" b="1" dirty="0" err="1"/>
              <a:t>Pendidikan</a:t>
            </a:r>
            <a:r>
              <a:rPr lang="en-US" sz="1500" b="1" dirty="0"/>
              <a:t> </a:t>
            </a:r>
            <a:r>
              <a:rPr lang="en-US" sz="1500" b="1" dirty="0" err="1"/>
              <a:t>Tinggi</a:t>
            </a:r>
            <a:endParaRPr lang="en-US" b="1" dirty="0"/>
          </a:p>
        </p:txBody>
      </p:sp>
      <p:pic>
        <p:nvPicPr>
          <p:cNvPr id="15364" name="Picture 11">
            <a:extLst>
              <a:ext uri="{FF2B5EF4-FFF2-40B4-BE49-F238E27FC236}">
                <a16:creationId xmlns:a16="http://schemas.microsoft.com/office/drawing/2014/main" id="{625C9260-AAF9-4724-B303-5AD068ED6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857250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3B5ABDE-44F5-461C-8477-19524A0BBF43}"/>
              </a:ext>
            </a:extLst>
          </p:cNvPr>
          <p:cNvGraphicFramePr>
            <a:graphicFrameLocks/>
          </p:cNvGraphicFramePr>
          <p:nvPr/>
        </p:nvGraphicFramePr>
        <p:xfrm>
          <a:off x="3009900" y="2000251"/>
          <a:ext cx="6172200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65C6FC-2538-4CA3-B5C7-532833B32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J.P GENTUR SUTAPA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F90863-D34B-4932-ADE9-D798FC16E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9A33-B73D-4604-AFAA-7A14C066E647}" type="slidenum">
              <a:rPr lang="en-SG" smtClean="0"/>
              <a:t>5</a:t>
            </a:fld>
            <a:endParaRPr lang="en-S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DE3DC9-DFA6-6642-B237-C0E7118C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EFD-DF29-4A39-B967-1C631DA07BC2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B12DD2-D528-F444-B046-C1349CD2C40A}"/>
              </a:ext>
            </a:extLst>
          </p:cNvPr>
          <p:cNvSpPr txBox="1"/>
          <p:nvPr/>
        </p:nvSpPr>
        <p:spPr>
          <a:xfrm>
            <a:off x="758679" y="324957"/>
            <a:ext cx="10137855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Helvetica" pitchFamily="2" charset="0"/>
              </a:rPr>
              <a:t>Kriteria Penilaian (SAN 2017)</a:t>
            </a:r>
            <a:endParaRPr lang="id-ID" sz="20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42D4EE-3F44-1840-8F10-242C3C0B330A}"/>
              </a:ext>
            </a:extLst>
          </p:cNvPr>
          <p:cNvSpPr txBox="1"/>
          <p:nvPr/>
        </p:nvSpPr>
        <p:spPr>
          <a:xfrm>
            <a:off x="2463802" y="809813"/>
            <a:ext cx="7158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000000"/>
                </a:solidFill>
                <a:latin typeface="Helvetica" pitchFamily="2" charset="0"/>
              </a:rPr>
              <a:t>Sistem</a:t>
            </a:r>
            <a:r>
              <a:rPr lang="en-US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 pitchFamily="2" charset="0"/>
              </a:rPr>
              <a:t>Akreditasi</a:t>
            </a:r>
            <a:r>
              <a:rPr lang="en-US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 pitchFamily="2" charset="0"/>
              </a:rPr>
              <a:t>Nasional</a:t>
            </a:r>
            <a:r>
              <a:rPr lang="en-US" sz="1400" dirty="0">
                <a:solidFill>
                  <a:srgbClr val="000000"/>
                </a:solidFill>
                <a:latin typeface="Helvetica" pitchFamily="2" charset="0"/>
              </a:rPr>
              <a:t> (SAN) </a:t>
            </a:r>
            <a:r>
              <a:rPr lang="en-US" sz="1400" dirty="0" err="1">
                <a:solidFill>
                  <a:srgbClr val="000000"/>
                </a:solidFill>
                <a:latin typeface="Helvetica" pitchFamily="2" charset="0"/>
              </a:rPr>
              <a:t>Pendidikan</a:t>
            </a:r>
            <a:r>
              <a:rPr lang="en-US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Helvetica" pitchFamily="2" charset="0"/>
              </a:rPr>
              <a:t>Tinggi</a:t>
            </a:r>
            <a:r>
              <a:rPr lang="en-US" sz="1400" dirty="0">
                <a:solidFill>
                  <a:srgbClr val="000000"/>
                </a:solidFill>
                <a:latin typeface="Helvetica" pitchFamily="2" charset="0"/>
              </a:rPr>
              <a:t>, BAN-PT, 2017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FBB7846-9026-3B44-950E-9B25B388F55A}"/>
              </a:ext>
            </a:extLst>
          </p:cNvPr>
          <p:cNvSpPr/>
          <p:nvPr/>
        </p:nvSpPr>
        <p:spPr>
          <a:xfrm>
            <a:off x="2463802" y="1208921"/>
            <a:ext cx="7222388" cy="591671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Helvetica" pitchFamily="2" charset="0"/>
              </a:rPr>
              <a:t>Visi, Misi, Tujuan, Strategi</a:t>
            </a:r>
            <a:endParaRPr sz="2000" b="1">
              <a:solidFill>
                <a:srgbClr val="FFFF00"/>
              </a:solidFill>
              <a:latin typeface="Helvetica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E171D4-E169-CD43-9DA4-9754435DBB1E}"/>
              </a:ext>
            </a:extLst>
          </p:cNvPr>
          <p:cNvSpPr/>
          <p:nvPr/>
        </p:nvSpPr>
        <p:spPr>
          <a:xfrm>
            <a:off x="1943536" y="2030464"/>
            <a:ext cx="1976717" cy="1398521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Helvetica" pitchFamily="2" charset="0"/>
              </a:rPr>
              <a:t>Tata Pamong, Tata Kelola, dan Kerja sama</a:t>
            </a:r>
            <a:endParaRPr sz="1400" b="1">
              <a:latin typeface="Helvetica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B98544-37D8-614C-BA23-A693ED6A16DA}"/>
              </a:ext>
            </a:extLst>
          </p:cNvPr>
          <p:cNvSpPr/>
          <p:nvPr/>
        </p:nvSpPr>
        <p:spPr>
          <a:xfrm>
            <a:off x="4024396" y="2413181"/>
            <a:ext cx="1976717" cy="1000059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Helvetica" pitchFamily="2" charset="0"/>
              </a:rPr>
              <a:t>Mahasiswa</a:t>
            </a:r>
            <a:endParaRPr sz="1400" b="1">
              <a:latin typeface="Helvetica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EB0A5F-F5F1-EE46-802C-A39E49FBB116}"/>
              </a:ext>
            </a:extLst>
          </p:cNvPr>
          <p:cNvSpPr/>
          <p:nvPr/>
        </p:nvSpPr>
        <p:spPr>
          <a:xfrm>
            <a:off x="6097692" y="2444674"/>
            <a:ext cx="1976717" cy="96856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Helvetica" pitchFamily="2" charset="0"/>
              </a:rPr>
              <a:t>Sumber Daya Manusia</a:t>
            </a:r>
            <a:endParaRPr sz="1400" b="1">
              <a:latin typeface="Helvetica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1ABC76-3317-AF4C-A177-CE5F6D04D4A9}"/>
              </a:ext>
            </a:extLst>
          </p:cNvPr>
          <p:cNvSpPr/>
          <p:nvPr/>
        </p:nvSpPr>
        <p:spPr>
          <a:xfrm>
            <a:off x="8173218" y="2413401"/>
            <a:ext cx="1976717" cy="1000059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Helvetica" pitchFamily="2" charset="0"/>
              </a:rPr>
              <a:t>Keuangan, Sarana, dan Prasarana</a:t>
            </a:r>
            <a:endParaRPr sz="1400" b="1">
              <a:latin typeface="Helvetica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AF9A58-AC2F-7A4D-B3A1-F1AB448A0E1A}"/>
              </a:ext>
            </a:extLst>
          </p:cNvPr>
          <p:cNvSpPr/>
          <p:nvPr/>
        </p:nvSpPr>
        <p:spPr>
          <a:xfrm>
            <a:off x="2764800" y="4323124"/>
            <a:ext cx="1976717" cy="100005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Helvetica" pitchFamily="2" charset="0"/>
              </a:rPr>
              <a:t>Pendidikan</a:t>
            </a:r>
            <a:endParaRPr sz="1600" b="1">
              <a:latin typeface="Helvetica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79B8FCF-9F48-6546-98FB-0365018FE4E9}"/>
              </a:ext>
            </a:extLst>
          </p:cNvPr>
          <p:cNvSpPr/>
          <p:nvPr/>
        </p:nvSpPr>
        <p:spPr>
          <a:xfrm>
            <a:off x="5012756" y="4354073"/>
            <a:ext cx="1976717" cy="100005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Helvetica" pitchFamily="2" charset="0"/>
              </a:rPr>
              <a:t>Penelitian</a:t>
            </a:r>
            <a:endParaRPr sz="1600" b="1">
              <a:latin typeface="Helvetica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35DAB0C-9A4A-4E4C-B102-F9BF0E8CFD52}"/>
              </a:ext>
            </a:extLst>
          </p:cNvPr>
          <p:cNvSpPr/>
          <p:nvPr/>
        </p:nvSpPr>
        <p:spPr>
          <a:xfrm>
            <a:off x="7258415" y="4341555"/>
            <a:ext cx="1976717" cy="100005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Helvetica" pitchFamily="2" charset="0"/>
              </a:rPr>
              <a:t>Pengabdian Kepada Masyarakat</a:t>
            </a:r>
            <a:endParaRPr sz="1600" b="1">
              <a:latin typeface="Helvetica" pitchFamily="2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E91672A-9B1E-1546-91CB-D3D081FA5765}"/>
              </a:ext>
            </a:extLst>
          </p:cNvPr>
          <p:cNvSpPr/>
          <p:nvPr/>
        </p:nvSpPr>
        <p:spPr>
          <a:xfrm>
            <a:off x="2463802" y="5860074"/>
            <a:ext cx="7222388" cy="5916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Helvetica" pitchFamily="2" charset="0"/>
              </a:rPr>
              <a:t>Luaran dan Capaian: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Helvetica" pitchFamily="2" charset="0"/>
              </a:rPr>
              <a:t>Hasil Pendidikan, Hasil Penelitian, Hasil PkM</a:t>
            </a:r>
            <a:endParaRPr b="1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6" name="Round Diagonal Corner Rectangle 15">
            <a:extLst>
              <a:ext uri="{FF2B5EF4-FFF2-40B4-BE49-F238E27FC236}">
                <a16:creationId xmlns:a16="http://schemas.microsoft.com/office/drawing/2014/main" id="{2F183938-DBA9-3645-BD90-F43BA2316893}"/>
              </a:ext>
            </a:extLst>
          </p:cNvPr>
          <p:cNvSpPr/>
          <p:nvPr/>
        </p:nvSpPr>
        <p:spPr>
          <a:xfrm rot="16200000">
            <a:off x="-1424964" y="3375371"/>
            <a:ext cx="5277211" cy="909925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00"/>
                </a:solidFill>
                <a:latin typeface="Helvetica" pitchFamily="2" charset="0"/>
              </a:rPr>
              <a:t>Sistem Penjaminan Mutu Internal</a:t>
            </a:r>
            <a:endParaRPr sz="2000" b="1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17" name="Round Diagonal Corner Rectangle 16">
            <a:extLst>
              <a:ext uri="{FF2B5EF4-FFF2-40B4-BE49-F238E27FC236}">
                <a16:creationId xmlns:a16="http://schemas.microsoft.com/office/drawing/2014/main" id="{92759111-D4AF-DF4B-B773-BA86AF8CDBA9}"/>
              </a:ext>
            </a:extLst>
          </p:cNvPr>
          <p:cNvSpPr/>
          <p:nvPr/>
        </p:nvSpPr>
        <p:spPr>
          <a:xfrm rot="16200000">
            <a:off x="8375123" y="3419632"/>
            <a:ext cx="5242824" cy="8214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latin typeface="Helvetica" pitchFamily="2" charset="0"/>
              </a:rPr>
              <a:t>Kepuasaaan Pemangku Kepentingan dan Rekognisi Masyarakat</a:t>
            </a:r>
            <a:endParaRPr b="1">
              <a:solidFill>
                <a:srgbClr val="000000"/>
              </a:solidFill>
              <a:latin typeface="Helvetica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95B712C-E54F-8D4A-AC01-B525E6636787}"/>
              </a:ext>
            </a:extLst>
          </p:cNvPr>
          <p:cNvGrpSpPr/>
          <p:nvPr/>
        </p:nvGrpSpPr>
        <p:grpSpPr>
          <a:xfrm>
            <a:off x="7710396" y="1319942"/>
            <a:ext cx="372169" cy="369629"/>
            <a:chOff x="7351294" y="1287379"/>
            <a:chExt cx="496226" cy="36962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2DC00FC-3E46-914F-BFBC-DF46B385CFEC}"/>
                </a:ext>
              </a:extLst>
            </p:cNvPr>
            <p:cNvSpPr/>
            <p:nvPr/>
          </p:nvSpPr>
          <p:spPr>
            <a:xfrm>
              <a:off x="7351295" y="1287379"/>
              <a:ext cx="496225" cy="3603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d-ID">
                <a:solidFill>
                  <a:prstClr val="white"/>
                </a:solidFill>
                <a:latin typeface="Helvetica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9DF5D7-6A85-4740-8D93-833478BEBB55}"/>
                </a:ext>
              </a:extLst>
            </p:cNvPr>
            <p:cNvSpPr txBox="1"/>
            <p:nvPr/>
          </p:nvSpPr>
          <p:spPr>
            <a:xfrm>
              <a:off x="7351294" y="1287676"/>
              <a:ext cx="49009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id-ID" dirty="0">
                  <a:solidFill>
                    <a:prstClr val="black"/>
                  </a:solidFill>
                  <a:latin typeface="Helvetica" pitchFamily="2" charset="0"/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0E293B-2E4A-FF41-87C7-5AC059B4F70A}"/>
              </a:ext>
            </a:extLst>
          </p:cNvPr>
          <p:cNvGrpSpPr/>
          <p:nvPr/>
        </p:nvGrpSpPr>
        <p:grpSpPr>
          <a:xfrm>
            <a:off x="3484893" y="2769167"/>
            <a:ext cx="372172" cy="369629"/>
            <a:chOff x="7351290" y="1287379"/>
            <a:chExt cx="496230" cy="3696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3BF322F-4CA1-ED45-A7E6-3DC7BCFDC23A}"/>
                </a:ext>
              </a:extLst>
            </p:cNvPr>
            <p:cNvSpPr/>
            <p:nvPr/>
          </p:nvSpPr>
          <p:spPr>
            <a:xfrm>
              <a:off x="7351295" y="1287379"/>
              <a:ext cx="496225" cy="3603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d-ID">
                <a:solidFill>
                  <a:prstClr val="white"/>
                </a:solidFill>
                <a:latin typeface="Helvetica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3DE7FE-BC4D-CE42-AFF8-B8A16396BE6E}"/>
                </a:ext>
              </a:extLst>
            </p:cNvPr>
            <p:cNvSpPr txBox="1"/>
            <p:nvPr/>
          </p:nvSpPr>
          <p:spPr>
            <a:xfrm>
              <a:off x="7351290" y="1287676"/>
              <a:ext cx="49009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id-ID" dirty="0">
                  <a:solidFill>
                    <a:prstClr val="black"/>
                  </a:solidFill>
                  <a:latin typeface="Helvetica" pitchFamily="2" charset="0"/>
                </a:rPr>
                <a:t>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77AFB6-A44E-5149-BAC4-BDEB30D2363D}"/>
              </a:ext>
            </a:extLst>
          </p:cNvPr>
          <p:cNvGrpSpPr/>
          <p:nvPr/>
        </p:nvGrpSpPr>
        <p:grpSpPr>
          <a:xfrm>
            <a:off x="5561895" y="2769167"/>
            <a:ext cx="378199" cy="369629"/>
            <a:chOff x="7351295" y="1287379"/>
            <a:chExt cx="504267" cy="3696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A44EB0E-730C-4147-A492-B014B6C5D369}"/>
                </a:ext>
              </a:extLst>
            </p:cNvPr>
            <p:cNvSpPr/>
            <p:nvPr/>
          </p:nvSpPr>
          <p:spPr>
            <a:xfrm>
              <a:off x="7351295" y="1287379"/>
              <a:ext cx="496225" cy="3603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d-ID">
                <a:solidFill>
                  <a:prstClr val="white"/>
                </a:solidFill>
                <a:latin typeface="Helvetica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5921D6A-F9E2-4946-A2BE-9645ADF78657}"/>
                </a:ext>
              </a:extLst>
            </p:cNvPr>
            <p:cNvSpPr txBox="1"/>
            <p:nvPr/>
          </p:nvSpPr>
          <p:spPr>
            <a:xfrm>
              <a:off x="7351295" y="1287676"/>
              <a:ext cx="504267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id-ID" dirty="0">
                  <a:solidFill>
                    <a:prstClr val="black"/>
                  </a:solidFill>
                  <a:latin typeface="Helvetica" pitchFamily="2" charset="0"/>
                </a:rPr>
                <a:t>3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C4B544F-EE87-8E4B-9243-273C3B007A69}"/>
              </a:ext>
            </a:extLst>
          </p:cNvPr>
          <p:cNvGrpSpPr/>
          <p:nvPr/>
        </p:nvGrpSpPr>
        <p:grpSpPr>
          <a:xfrm>
            <a:off x="7654286" y="2769167"/>
            <a:ext cx="372172" cy="369629"/>
            <a:chOff x="7351290" y="1287379"/>
            <a:chExt cx="496230" cy="3696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E75C2B1-36A5-F44D-A4DA-C81EB17F0775}"/>
                </a:ext>
              </a:extLst>
            </p:cNvPr>
            <p:cNvSpPr/>
            <p:nvPr/>
          </p:nvSpPr>
          <p:spPr>
            <a:xfrm>
              <a:off x="7351295" y="1287379"/>
              <a:ext cx="496225" cy="3603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d-ID">
                <a:solidFill>
                  <a:prstClr val="white"/>
                </a:solidFill>
                <a:latin typeface="Helvetica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01C8E3-4ED6-6C49-B479-B75526A422A3}"/>
                </a:ext>
              </a:extLst>
            </p:cNvPr>
            <p:cNvSpPr txBox="1"/>
            <p:nvPr/>
          </p:nvSpPr>
          <p:spPr>
            <a:xfrm>
              <a:off x="7351290" y="1287676"/>
              <a:ext cx="49009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id-ID" dirty="0">
                  <a:solidFill>
                    <a:prstClr val="black"/>
                  </a:solidFill>
                  <a:latin typeface="Helvetica" pitchFamily="2" charset="0"/>
                </a:rPr>
                <a:t>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E266664-0CAF-F44F-931C-4A8F605E9650}"/>
              </a:ext>
            </a:extLst>
          </p:cNvPr>
          <p:cNvGrpSpPr/>
          <p:nvPr/>
        </p:nvGrpSpPr>
        <p:grpSpPr>
          <a:xfrm>
            <a:off x="9686190" y="2769167"/>
            <a:ext cx="378199" cy="369629"/>
            <a:chOff x="7351295" y="1287379"/>
            <a:chExt cx="504266" cy="3696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13CDD7D-AB96-C941-98EB-4460C58F7C4A}"/>
                </a:ext>
              </a:extLst>
            </p:cNvPr>
            <p:cNvSpPr/>
            <p:nvPr/>
          </p:nvSpPr>
          <p:spPr>
            <a:xfrm>
              <a:off x="7351295" y="1287379"/>
              <a:ext cx="496225" cy="3603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d-ID">
                <a:solidFill>
                  <a:prstClr val="white"/>
                </a:solidFill>
                <a:latin typeface="Helvetica" pitchFamily="2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E640DCC-1C85-E843-98FE-F2ADE94E071B}"/>
                </a:ext>
              </a:extLst>
            </p:cNvPr>
            <p:cNvSpPr txBox="1"/>
            <p:nvPr/>
          </p:nvSpPr>
          <p:spPr>
            <a:xfrm>
              <a:off x="7351295" y="1287676"/>
              <a:ext cx="50426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id-ID" dirty="0">
                  <a:solidFill>
                    <a:prstClr val="black"/>
                  </a:solidFill>
                  <a:latin typeface="Helvetica" pitchFamily="2" charset="0"/>
                </a:rPr>
                <a:t>5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B669202-9AE9-7D49-8E2B-A4178F99F526}"/>
              </a:ext>
            </a:extLst>
          </p:cNvPr>
          <p:cNvGrpSpPr/>
          <p:nvPr/>
        </p:nvGrpSpPr>
        <p:grpSpPr>
          <a:xfrm>
            <a:off x="4310836" y="4668780"/>
            <a:ext cx="376769" cy="370643"/>
            <a:chOff x="7345160" y="1277043"/>
            <a:chExt cx="502360" cy="37064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F545537-CEA0-6E4D-9BBC-48669260436F}"/>
                </a:ext>
              </a:extLst>
            </p:cNvPr>
            <p:cNvSpPr/>
            <p:nvPr/>
          </p:nvSpPr>
          <p:spPr>
            <a:xfrm>
              <a:off x="7351295" y="1287379"/>
              <a:ext cx="496225" cy="3603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d-ID">
                <a:solidFill>
                  <a:prstClr val="white"/>
                </a:solidFill>
                <a:latin typeface="Helvetica" pitchFamily="2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5C75E5D-0196-8243-A2F6-754F2A7C4B7E}"/>
                </a:ext>
              </a:extLst>
            </p:cNvPr>
            <p:cNvSpPr txBox="1"/>
            <p:nvPr/>
          </p:nvSpPr>
          <p:spPr>
            <a:xfrm>
              <a:off x="7345160" y="1277043"/>
              <a:ext cx="496225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id-ID" dirty="0">
                  <a:solidFill>
                    <a:prstClr val="black"/>
                  </a:solidFill>
                  <a:latin typeface="Helvetica" pitchFamily="2" charset="0"/>
                </a:rPr>
                <a:t>6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C8FB251-433C-974D-AADF-A7650822AF50}"/>
              </a:ext>
            </a:extLst>
          </p:cNvPr>
          <p:cNvGrpSpPr/>
          <p:nvPr/>
        </p:nvGrpSpPr>
        <p:grpSpPr>
          <a:xfrm>
            <a:off x="6565692" y="4681078"/>
            <a:ext cx="372169" cy="369629"/>
            <a:chOff x="7351294" y="1287379"/>
            <a:chExt cx="496226" cy="3696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A9EF928-98B6-0344-A049-9C30FF44A1AF}"/>
                </a:ext>
              </a:extLst>
            </p:cNvPr>
            <p:cNvSpPr/>
            <p:nvPr/>
          </p:nvSpPr>
          <p:spPr>
            <a:xfrm>
              <a:off x="7351295" y="1287379"/>
              <a:ext cx="496225" cy="3603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d-ID">
                <a:solidFill>
                  <a:prstClr val="white"/>
                </a:solidFill>
                <a:latin typeface="Helvetica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CBF8BDC-9D42-E54A-BBBD-F9A33DA34C72}"/>
                </a:ext>
              </a:extLst>
            </p:cNvPr>
            <p:cNvSpPr txBox="1"/>
            <p:nvPr/>
          </p:nvSpPr>
          <p:spPr>
            <a:xfrm>
              <a:off x="7351294" y="1287676"/>
              <a:ext cx="49009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id-ID" dirty="0">
                  <a:solidFill>
                    <a:prstClr val="black"/>
                  </a:solidFill>
                  <a:latin typeface="Helvetica" pitchFamily="2" charset="0"/>
                </a:rPr>
                <a:t>7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A77E2F8-8433-664F-ABB9-B0704E478590}"/>
              </a:ext>
            </a:extLst>
          </p:cNvPr>
          <p:cNvGrpSpPr/>
          <p:nvPr/>
        </p:nvGrpSpPr>
        <p:grpSpPr>
          <a:xfrm>
            <a:off x="8814036" y="4680062"/>
            <a:ext cx="372169" cy="370643"/>
            <a:chOff x="7351294" y="1277043"/>
            <a:chExt cx="496226" cy="37064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135C319-6E57-364A-99F6-B1A5C01FAF75}"/>
                </a:ext>
              </a:extLst>
            </p:cNvPr>
            <p:cNvSpPr/>
            <p:nvPr/>
          </p:nvSpPr>
          <p:spPr>
            <a:xfrm>
              <a:off x="7351295" y="1287379"/>
              <a:ext cx="496225" cy="3603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d-ID">
                <a:solidFill>
                  <a:prstClr val="white"/>
                </a:solidFill>
                <a:latin typeface="Helvetica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0F39CEE-9F51-4149-9ABC-55D74CDC5B5A}"/>
                </a:ext>
              </a:extLst>
            </p:cNvPr>
            <p:cNvSpPr txBox="1"/>
            <p:nvPr/>
          </p:nvSpPr>
          <p:spPr>
            <a:xfrm>
              <a:off x="7351294" y="1277043"/>
              <a:ext cx="49009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id-ID" dirty="0">
                  <a:solidFill>
                    <a:prstClr val="black"/>
                  </a:solidFill>
                  <a:latin typeface="Helvetica" pitchFamily="2" charset="0"/>
                </a:rPr>
                <a:t>8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77D1FF4-5054-3648-B18E-F711FD989C14}"/>
              </a:ext>
            </a:extLst>
          </p:cNvPr>
          <p:cNvGrpSpPr/>
          <p:nvPr/>
        </p:nvGrpSpPr>
        <p:grpSpPr>
          <a:xfrm>
            <a:off x="8498361" y="5965779"/>
            <a:ext cx="378201" cy="380263"/>
            <a:chOff x="7351294" y="1287379"/>
            <a:chExt cx="504268" cy="380262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0E9B507-96D9-3F4E-96E3-529FEB609D6B}"/>
                </a:ext>
              </a:extLst>
            </p:cNvPr>
            <p:cNvSpPr/>
            <p:nvPr/>
          </p:nvSpPr>
          <p:spPr>
            <a:xfrm>
              <a:off x="7351295" y="1287379"/>
              <a:ext cx="496225" cy="36030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id-ID">
                <a:solidFill>
                  <a:prstClr val="white"/>
                </a:solidFill>
                <a:latin typeface="Helvetica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1E76C74-6A9B-D940-A08E-ADA9EB65A8F8}"/>
                </a:ext>
              </a:extLst>
            </p:cNvPr>
            <p:cNvSpPr txBox="1"/>
            <p:nvPr/>
          </p:nvSpPr>
          <p:spPr>
            <a:xfrm>
              <a:off x="7351294" y="1298310"/>
              <a:ext cx="504268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/>
              <a:r>
                <a:rPr lang="id-ID" dirty="0">
                  <a:solidFill>
                    <a:prstClr val="black"/>
                  </a:solidFill>
                  <a:latin typeface="Helvetica" pitchFamily="2" charset="0"/>
                </a:rPr>
                <a:t>9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9CE44C8-476D-0C4C-8875-8E02B14BC83D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2931895" y="3428985"/>
            <a:ext cx="920568" cy="894140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5391011-D985-B146-84AD-3F94F3D9662A}"/>
              </a:ext>
            </a:extLst>
          </p:cNvPr>
          <p:cNvCxnSpPr>
            <a:cxnSpLocks/>
            <a:stCxn id="4" idx="4"/>
            <a:endCxn id="13" idx="0"/>
          </p:cNvCxnSpPr>
          <p:nvPr/>
        </p:nvCxnSpPr>
        <p:spPr>
          <a:xfrm>
            <a:off x="2931895" y="3428985"/>
            <a:ext cx="3069220" cy="925089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CC79BA3-2C2A-3640-B750-D0A358497E46}"/>
              </a:ext>
            </a:extLst>
          </p:cNvPr>
          <p:cNvCxnSpPr>
            <a:cxnSpLocks/>
            <a:stCxn id="4" idx="4"/>
            <a:endCxn id="14" idx="0"/>
          </p:cNvCxnSpPr>
          <p:nvPr/>
        </p:nvCxnSpPr>
        <p:spPr>
          <a:xfrm>
            <a:off x="2931895" y="3428984"/>
            <a:ext cx="5314879" cy="912571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4F2A49F-B8A9-D043-AFC2-13FF9FC626B7}"/>
              </a:ext>
            </a:extLst>
          </p:cNvPr>
          <p:cNvCxnSpPr>
            <a:stCxn id="8" idx="4"/>
            <a:endCxn id="12" idx="0"/>
          </p:cNvCxnSpPr>
          <p:nvPr/>
        </p:nvCxnSpPr>
        <p:spPr>
          <a:xfrm flipH="1">
            <a:off x="3753159" y="3413239"/>
            <a:ext cx="1259597" cy="909884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7D76FF1-5645-664C-902B-D7A9781825AC}"/>
              </a:ext>
            </a:extLst>
          </p:cNvPr>
          <p:cNvCxnSpPr>
            <a:stCxn id="8" idx="4"/>
            <a:endCxn id="13" idx="0"/>
          </p:cNvCxnSpPr>
          <p:nvPr/>
        </p:nvCxnSpPr>
        <p:spPr>
          <a:xfrm>
            <a:off x="5012757" y="3413241"/>
            <a:ext cx="988359" cy="940833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C5248BE-3F9E-574C-93CE-74E2AC1D385C}"/>
              </a:ext>
            </a:extLst>
          </p:cNvPr>
          <p:cNvCxnSpPr>
            <a:stCxn id="8" idx="4"/>
            <a:endCxn id="14" idx="0"/>
          </p:cNvCxnSpPr>
          <p:nvPr/>
        </p:nvCxnSpPr>
        <p:spPr>
          <a:xfrm>
            <a:off x="5012755" y="3413240"/>
            <a:ext cx="3234019" cy="928315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F8A2C34-497B-0541-8133-4D278C6408A5}"/>
              </a:ext>
            </a:extLst>
          </p:cNvPr>
          <p:cNvCxnSpPr>
            <a:stCxn id="10" idx="4"/>
            <a:endCxn id="12" idx="0"/>
          </p:cNvCxnSpPr>
          <p:nvPr/>
        </p:nvCxnSpPr>
        <p:spPr>
          <a:xfrm flipH="1">
            <a:off x="3753159" y="3413239"/>
            <a:ext cx="3332892" cy="909884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3EF8884-0173-F94F-A8BA-7DDC7F7F7AE6}"/>
              </a:ext>
            </a:extLst>
          </p:cNvPr>
          <p:cNvCxnSpPr>
            <a:stCxn id="10" idx="4"/>
            <a:endCxn id="13" idx="0"/>
          </p:cNvCxnSpPr>
          <p:nvPr/>
        </p:nvCxnSpPr>
        <p:spPr>
          <a:xfrm flipH="1">
            <a:off x="6001115" y="3413241"/>
            <a:ext cx="1084936" cy="940833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D7B4DBF-DF01-D44D-A136-964525EF08D1}"/>
              </a:ext>
            </a:extLst>
          </p:cNvPr>
          <p:cNvCxnSpPr>
            <a:stCxn id="10" idx="4"/>
            <a:endCxn id="14" idx="0"/>
          </p:cNvCxnSpPr>
          <p:nvPr/>
        </p:nvCxnSpPr>
        <p:spPr>
          <a:xfrm>
            <a:off x="7086051" y="3413240"/>
            <a:ext cx="1160723" cy="928315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CAC7708-6FB7-3A4A-AA9B-5D00D066F157}"/>
              </a:ext>
            </a:extLst>
          </p:cNvPr>
          <p:cNvCxnSpPr>
            <a:stCxn id="11" idx="4"/>
            <a:endCxn id="12" idx="0"/>
          </p:cNvCxnSpPr>
          <p:nvPr/>
        </p:nvCxnSpPr>
        <p:spPr>
          <a:xfrm flipH="1">
            <a:off x="3753157" y="3413459"/>
            <a:ext cx="5408419" cy="909664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3D79A7D-F638-F445-AD0E-56BE09479929}"/>
              </a:ext>
            </a:extLst>
          </p:cNvPr>
          <p:cNvCxnSpPr>
            <a:stCxn id="11" idx="4"/>
            <a:endCxn id="13" idx="0"/>
          </p:cNvCxnSpPr>
          <p:nvPr/>
        </p:nvCxnSpPr>
        <p:spPr>
          <a:xfrm flipH="1">
            <a:off x="6001114" y="3413460"/>
            <a:ext cx="3160463" cy="940613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07CC77B-2571-874C-8B29-F5891B9418A9}"/>
              </a:ext>
            </a:extLst>
          </p:cNvPr>
          <p:cNvCxnSpPr>
            <a:stCxn id="11" idx="4"/>
            <a:endCxn id="14" idx="0"/>
          </p:cNvCxnSpPr>
          <p:nvPr/>
        </p:nvCxnSpPr>
        <p:spPr>
          <a:xfrm flipH="1">
            <a:off x="8246773" y="3413461"/>
            <a:ext cx="914803" cy="928095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358B12A-EE65-6B46-BC47-C6CFCB71360E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2931895" y="1800591"/>
            <a:ext cx="0" cy="229872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0341DA2-8377-164F-BB07-E7194D5CA88C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012755" y="1800590"/>
            <a:ext cx="0" cy="612591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DF7AD83-F936-5E49-BDD4-895EF77CFC7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7086051" y="1800589"/>
            <a:ext cx="0" cy="644083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5648153-6DA9-E147-89C9-4A5FACA30E08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9161576" y="1800589"/>
            <a:ext cx="0" cy="612811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33083A2-9A24-A446-96DA-CED5A4CCC831}"/>
              </a:ext>
            </a:extLst>
          </p:cNvPr>
          <p:cNvCxnSpPr>
            <a:stCxn id="12" idx="4"/>
          </p:cNvCxnSpPr>
          <p:nvPr/>
        </p:nvCxnSpPr>
        <p:spPr>
          <a:xfrm>
            <a:off x="3753159" y="5323183"/>
            <a:ext cx="0" cy="536892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1DB6FB5-F228-EC4F-82F3-F217E74630AE}"/>
              </a:ext>
            </a:extLst>
          </p:cNvPr>
          <p:cNvCxnSpPr>
            <a:cxnSpLocks/>
            <a:stCxn id="13" idx="4"/>
          </p:cNvCxnSpPr>
          <p:nvPr/>
        </p:nvCxnSpPr>
        <p:spPr>
          <a:xfrm flipH="1">
            <a:off x="6001114" y="5354133"/>
            <a:ext cx="1" cy="505943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43C9E16-1E31-9A42-9528-D28F65F4BC24}"/>
              </a:ext>
            </a:extLst>
          </p:cNvPr>
          <p:cNvCxnSpPr>
            <a:stCxn id="14" idx="4"/>
          </p:cNvCxnSpPr>
          <p:nvPr/>
        </p:nvCxnSpPr>
        <p:spPr>
          <a:xfrm>
            <a:off x="8246773" y="5341614"/>
            <a:ext cx="0" cy="518461"/>
          </a:xfrm>
          <a:prstGeom prst="straightConnector1">
            <a:avLst/>
          </a:prstGeom>
          <a:ln w="28575">
            <a:solidFill>
              <a:schemeClr val="accent1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Left-Right Arrow 90">
            <a:extLst>
              <a:ext uri="{FF2B5EF4-FFF2-40B4-BE49-F238E27FC236}">
                <a16:creationId xmlns:a16="http://schemas.microsoft.com/office/drawing/2014/main" id="{3804108E-64A7-024A-9E9D-927DBA2C6952}"/>
              </a:ext>
            </a:extLst>
          </p:cNvPr>
          <p:cNvSpPr/>
          <p:nvPr/>
        </p:nvSpPr>
        <p:spPr>
          <a:xfrm>
            <a:off x="1523358" y="2733474"/>
            <a:ext cx="647199" cy="382445"/>
          </a:xfrm>
          <a:prstGeom prst="leftRight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Helvetica" pitchFamily="2" charset="0"/>
            </a:endParaRPr>
          </a:p>
        </p:txBody>
      </p:sp>
      <p:sp>
        <p:nvSpPr>
          <p:cNvPr id="93" name="Left-Right Arrow 92">
            <a:extLst>
              <a:ext uri="{FF2B5EF4-FFF2-40B4-BE49-F238E27FC236}">
                <a16:creationId xmlns:a16="http://schemas.microsoft.com/office/drawing/2014/main" id="{2BA81391-F404-BE47-8678-D5A75CD7B93C}"/>
              </a:ext>
            </a:extLst>
          </p:cNvPr>
          <p:cNvSpPr/>
          <p:nvPr/>
        </p:nvSpPr>
        <p:spPr>
          <a:xfrm>
            <a:off x="1523358" y="1378240"/>
            <a:ext cx="1054743" cy="382445"/>
          </a:xfrm>
          <a:prstGeom prst="leftRight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Helvetica" pitchFamily="2" charset="0"/>
            </a:endParaRPr>
          </a:p>
        </p:txBody>
      </p:sp>
      <p:sp>
        <p:nvSpPr>
          <p:cNvPr id="94" name="Left-Right Arrow 93">
            <a:extLst>
              <a:ext uri="{FF2B5EF4-FFF2-40B4-BE49-F238E27FC236}">
                <a16:creationId xmlns:a16="http://schemas.microsoft.com/office/drawing/2014/main" id="{EC599029-EF5D-7D4E-A14D-DD8EE75023AA}"/>
              </a:ext>
            </a:extLst>
          </p:cNvPr>
          <p:cNvSpPr/>
          <p:nvPr/>
        </p:nvSpPr>
        <p:spPr>
          <a:xfrm>
            <a:off x="1523358" y="4690400"/>
            <a:ext cx="1346367" cy="382445"/>
          </a:xfrm>
          <a:prstGeom prst="leftRight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Helvetica" pitchFamily="2" charset="0"/>
            </a:endParaRPr>
          </a:p>
        </p:txBody>
      </p:sp>
      <p:sp>
        <p:nvSpPr>
          <p:cNvPr id="95" name="Left-Right Arrow 94">
            <a:extLst>
              <a:ext uri="{FF2B5EF4-FFF2-40B4-BE49-F238E27FC236}">
                <a16:creationId xmlns:a16="http://schemas.microsoft.com/office/drawing/2014/main" id="{39A98551-0E52-4548-B61B-0E8647A391C8}"/>
              </a:ext>
            </a:extLst>
          </p:cNvPr>
          <p:cNvSpPr/>
          <p:nvPr/>
        </p:nvSpPr>
        <p:spPr>
          <a:xfrm>
            <a:off x="1523358" y="5985411"/>
            <a:ext cx="1054743" cy="382445"/>
          </a:xfrm>
          <a:prstGeom prst="leftRight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Helvetica" pitchFamily="2" charset="0"/>
            </a:endParaRPr>
          </a:p>
        </p:txBody>
      </p:sp>
      <p:sp>
        <p:nvSpPr>
          <p:cNvPr id="96" name="Left-Right Arrow 95">
            <a:extLst>
              <a:ext uri="{FF2B5EF4-FFF2-40B4-BE49-F238E27FC236}">
                <a16:creationId xmlns:a16="http://schemas.microsoft.com/office/drawing/2014/main" id="{B2FDF234-E652-A444-B3DB-741740CFB301}"/>
              </a:ext>
            </a:extLst>
          </p:cNvPr>
          <p:cNvSpPr/>
          <p:nvPr/>
        </p:nvSpPr>
        <p:spPr>
          <a:xfrm>
            <a:off x="10067778" y="2702460"/>
            <a:ext cx="647199" cy="382445"/>
          </a:xfrm>
          <a:prstGeom prst="leftRight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Helvetica" pitchFamily="2" charset="0"/>
            </a:endParaRPr>
          </a:p>
        </p:txBody>
      </p:sp>
      <p:sp>
        <p:nvSpPr>
          <p:cNvPr id="97" name="Left-Right Arrow 96">
            <a:extLst>
              <a:ext uri="{FF2B5EF4-FFF2-40B4-BE49-F238E27FC236}">
                <a16:creationId xmlns:a16="http://schemas.microsoft.com/office/drawing/2014/main" id="{A2114BFD-FD75-954B-9056-4AFC51A9FA9D}"/>
              </a:ext>
            </a:extLst>
          </p:cNvPr>
          <p:cNvSpPr/>
          <p:nvPr/>
        </p:nvSpPr>
        <p:spPr>
          <a:xfrm>
            <a:off x="9622563" y="1357364"/>
            <a:ext cx="1054743" cy="382445"/>
          </a:xfrm>
          <a:prstGeom prst="leftRight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Helvetica" pitchFamily="2" charset="0"/>
            </a:endParaRPr>
          </a:p>
        </p:txBody>
      </p:sp>
      <p:sp>
        <p:nvSpPr>
          <p:cNvPr id="98" name="Left-Right Arrow 97">
            <a:extLst>
              <a:ext uri="{FF2B5EF4-FFF2-40B4-BE49-F238E27FC236}">
                <a16:creationId xmlns:a16="http://schemas.microsoft.com/office/drawing/2014/main" id="{63244DDA-7FAE-7441-9D25-C2353373ED15}"/>
              </a:ext>
            </a:extLst>
          </p:cNvPr>
          <p:cNvSpPr/>
          <p:nvPr/>
        </p:nvSpPr>
        <p:spPr>
          <a:xfrm>
            <a:off x="9248234" y="4644796"/>
            <a:ext cx="1346367" cy="382445"/>
          </a:xfrm>
          <a:prstGeom prst="leftRight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Helvetica" pitchFamily="2" charset="0"/>
            </a:endParaRPr>
          </a:p>
        </p:txBody>
      </p:sp>
      <p:sp>
        <p:nvSpPr>
          <p:cNvPr id="99" name="Left-Right Arrow 98">
            <a:extLst>
              <a:ext uri="{FF2B5EF4-FFF2-40B4-BE49-F238E27FC236}">
                <a16:creationId xmlns:a16="http://schemas.microsoft.com/office/drawing/2014/main" id="{427B2F3E-FF13-BB42-8DD3-8635E9ED6581}"/>
              </a:ext>
            </a:extLst>
          </p:cNvPr>
          <p:cNvSpPr/>
          <p:nvPr/>
        </p:nvSpPr>
        <p:spPr>
          <a:xfrm>
            <a:off x="9540406" y="5938331"/>
            <a:ext cx="1054743" cy="382445"/>
          </a:xfrm>
          <a:prstGeom prst="leftRightArrow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Helvetica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53690-4DA2-418F-918A-C6A066E61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J.P GENTUR SUTAPA 2019</a:t>
            </a:r>
          </a:p>
        </p:txBody>
      </p:sp>
    </p:spTree>
    <p:extLst>
      <p:ext uri="{BB962C8B-B14F-4D97-AF65-F5344CB8AC3E}">
        <p14:creationId xmlns:p14="http://schemas.microsoft.com/office/powerpoint/2010/main" val="375245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3F4CFCC6-B17E-4920-8E44-94D161A0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KONTEKS </a:t>
            </a:r>
            <a:r>
              <a:rPr lang="id-ID" altLang="en-US" dirty="0">
                <a:solidFill>
                  <a:srgbClr val="FF0000"/>
                </a:solidFill>
              </a:rPr>
              <a:t>INDONESIA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73CAC-C7A1-4796-AB66-5AECA6CA0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id-ID" dirty="0">
                <a:solidFill>
                  <a:srgbClr val="002060"/>
                </a:solidFill>
              </a:rPr>
              <a:t>TRIDHARMA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id-ID" dirty="0">
                <a:solidFill>
                  <a:srgbClr val="002060"/>
                </a:solidFill>
              </a:rPr>
              <a:t>SNPT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id-ID" dirty="0">
                <a:solidFill>
                  <a:srgbClr val="002060"/>
                </a:solidFill>
              </a:rPr>
              <a:t>UNIVERSITY VALUES</a:t>
            </a:r>
          </a:p>
          <a:p>
            <a:pPr eaLnBrk="1" hangingPunct="1">
              <a:defRPr/>
            </a:pPr>
            <a:endParaRPr lang="id-ID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id-ID" b="1" dirty="0">
                <a:solidFill>
                  <a:srgbClr val="FF0000"/>
                </a:solidFill>
              </a:rPr>
              <a:t>UU NO 12 TAHUN 2012 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8EA67548-D4DE-40D7-BD95-D0A9E7E0D668}"/>
              </a:ext>
            </a:extLst>
          </p:cNvPr>
          <p:cNvSpPr/>
          <p:nvPr/>
        </p:nvSpPr>
        <p:spPr>
          <a:xfrm>
            <a:off x="2128838" y="3357564"/>
            <a:ext cx="1071562" cy="428625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46FA11-9C6B-450C-AB2B-D737350F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J.P GENTUR SUTAPA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E26B7-1859-4278-BA39-AAEEC9FD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9A33-B73D-4604-AFAA-7A14C066E647}" type="slidenum">
              <a:rPr lang="en-SG" smtClean="0"/>
              <a:t>7</a:t>
            </a:fld>
            <a:endParaRPr lang="en-SG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E7B0E04-6225-47E9-8361-55EA10266F34}"/>
              </a:ext>
            </a:extLst>
          </p:cNvPr>
          <p:cNvCxnSpPr/>
          <p:nvPr/>
        </p:nvCxnSpPr>
        <p:spPr>
          <a:xfrm>
            <a:off x="4705350" y="5638801"/>
            <a:ext cx="312738" cy="952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141CAF46-9F8F-4357-992B-AF0367656882}"/>
              </a:ext>
            </a:extLst>
          </p:cNvPr>
          <p:cNvSpPr/>
          <p:nvPr/>
        </p:nvSpPr>
        <p:spPr>
          <a:xfrm>
            <a:off x="1752601" y="3067041"/>
            <a:ext cx="1561243" cy="242889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 err="1"/>
              <a:t>Standar</a:t>
            </a:r>
            <a:r>
              <a:rPr lang="en-US" sz="2000" b="1" dirty="0"/>
              <a:t> </a:t>
            </a:r>
            <a:r>
              <a:rPr lang="en-US" sz="2000" b="1" dirty="0" err="1"/>
              <a:t>Dikti</a:t>
            </a:r>
            <a:endParaRPr lang="en-US" sz="2000" b="1" dirty="0"/>
          </a:p>
          <a:p>
            <a:pPr algn="ctr" eaLnBrk="1" hangingPunct="1">
              <a:defRPr/>
            </a:pPr>
            <a:endParaRPr lang="en-US" sz="1200" b="1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en-US" sz="1200" b="1" dirty="0" err="1">
                <a:solidFill>
                  <a:srgbClr val="002060"/>
                </a:solidFill>
              </a:rPr>
              <a:t>Berdasarkan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en-US" sz="1200" b="1" dirty="0" err="1">
                <a:solidFill>
                  <a:srgbClr val="002060"/>
                </a:solidFill>
              </a:rPr>
              <a:t>Permenristekdikti</a:t>
            </a:r>
            <a:r>
              <a:rPr lang="en-US" sz="1200" b="1" dirty="0">
                <a:solidFill>
                  <a:srgbClr val="002060"/>
                </a:solidFill>
              </a:rPr>
              <a:t> No. 44 </a:t>
            </a:r>
            <a:r>
              <a:rPr lang="en-US" sz="1200" b="1" dirty="0" err="1">
                <a:solidFill>
                  <a:srgbClr val="002060"/>
                </a:solidFill>
              </a:rPr>
              <a:t>Tahun</a:t>
            </a:r>
            <a:r>
              <a:rPr lang="en-US" sz="1200" b="1" dirty="0">
                <a:solidFill>
                  <a:srgbClr val="002060"/>
                </a:solidFill>
              </a:rPr>
              <a:t> 2015</a:t>
            </a:r>
            <a:endParaRPr lang="id-ID" sz="1200" b="1" dirty="0"/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CDBA5B1D-90B1-4B39-95DF-9A257EBBEAFE}"/>
              </a:ext>
            </a:extLst>
          </p:cNvPr>
          <p:cNvSpPr/>
          <p:nvPr/>
        </p:nvSpPr>
        <p:spPr>
          <a:xfrm>
            <a:off x="3524232" y="2315888"/>
            <a:ext cx="1241284" cy="122871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2000" b="1"/>
              <a:t>SN</a:t>
            </a:r>
            <a:r>
              <a:rPr lang="en-US" sz="2000" b="1"/>
              <a:t> Dikti</a:t>
            </a:r>
            <a:endParaRPr lang="id-ID" sz="2000" b="1"/>
          </a:p>
          <a:p>
            <a:pPr algn="ctr" eaLnBrk="1" hangingPunct="1">
              <a:defRPr/>
            </a:pPr>
            <a:r>
              <a:rPr lang="id-ID" sz="1200" b="1"/>
              <a:t>Ditetapkan Men</a:t>
            </a:r>
            <a:r>
              <a:rPr lang="en-US" sz="1200" b="1"/>
              <a:t>dikbud</a:t>
            </a:r>
            <a:r>
              <a:rPr lang="id-ID" sz="1200" b="1"/>
              <a:t> atas usul BSNP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D8BCCCEC-BE29-49B4-B0C8-373A74410EDF}"/>
              </a:ext>
            </a:extLst>
          </p:cNvPr>
          <p:cNvSpPr/>
          <p:nvPr/>
        </p:nvSpPr>
        <p:spPr>
          <a:xfrm>
            <a:off x="3524232" y="4992404"/>
            <a:ext cx="1241284" cy="12525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2000" b="1"/>
              <a:t>S</a:t>
            </a:r>
            <a:r>
              <a:rPr lang="en-US" sz="2000" b="1"/>
              <a:t>tandar Dikti</a:t>
            </a:r>
            <a:endParaRPr lang="id-ID" sz="2000" b="1"/>
          </a:p>
          <a:p>
            <a:pPr algn="ctr" eaLnBrk="1" hangingPunct="1">
              <a:defRPr/>
            </a:pPr>
            <a:r>
              <a:rPr lang="id-ID" sz="1200" b="1"/>
              <a:t>Ditetetapk</a:t>
            </a:r>
            <a:r>
              <a:rPr lang="en-US" sz="1200" b="1"/>
              <a:t>a</a:t>
            </a:r>
            <a:r>
              <a:rPr lang="id-ID" sz="1200" b="1"/>
              <a:t>n perguruan tinggi</a:t>
            </a:r>
          </a:p>
        </p:txBody>
      </p:sp>
      <p:sp>
        <p:nvSpPr>
          <p:cNvPr id="67" name="Left Brace 66">
            <a:extLst>
              <a:ext uri="{FF2B5EF4-FFF2-40B4-BE49-F238E27FC236}">
                <a16:creationId xmlns:a16="http://schemas.microsoft.com/office/drawing/2014/main" id="{0F5A334D-EA36-4E6A-A291-39569C345EE9}"/>
              </a:ext>
            </a:extLst>
          </p:cNvPr>
          <p:cNvSpPr/>
          <p:nvPr/>
        </p:nvSpPr>
        <p:spPr>
          <a:xfrm>
            <a:off x="3208338" y="2924176"/>
            <a:ext cx="315912" cy="2714625"/>
          </a:xfrm>
          <a:prstGeom prst="leftBrace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d-ID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9D1584A-0D23-4F32-925D-2F199F741532}"/>
              </a:ext>
            </a:extLst>
          </p:cNvPr>
          <p:cNvCxnSpPr/>
          <p:nvPr/>
        </p:nvCxnSpPr>
        <p:spPr>
          <a:xfrm>
            <a:off x="4765676" y="2930526"/>
            <a:ext cx="263525" cy="476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E5749F90-22D4-49C1-8860-45F67ED565A7}"/>
              </a:ext>
            </a:extLst>
          </p:cNvPr>
          <p:cNvGraphicFramePr>
            <a:graphicFrameLocks noGrp="1"/>
          </p:cNvGraphicFramePr>
          <p:nvPr/>
        </p:nvGraphicFramePr>
        <p:xfrm>
          <a:off x="4979988" y="1458913"/>
          <a:ext cx="1536700" cy="3932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37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id-ID" sz="1200" baseline="0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Nasional Pendidikan</a:t>
                      </a:r>
                      <a:endParaRPr lang="id-ID" sz="1200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5" marR="91445" marT="45724" marB="45724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37">
                <a:tc>
                  <a:txBody>
                    <a:bodyPr/>
                    <a:lstStyle/>
                    <a:p>
                      <a:r>
                        <a:rPr lang="id-ID" sz="1200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Kompetensi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Lulusan</a:t>
                      </a:r>
                      <a:endParaRPr lang="id-ID" sz="1200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5" marR="91445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42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</a:t>
                      </a:r>
                      <a:r>
                        <a:rPr lang="en-US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Isi Pbelajaran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5" marR="91445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37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 baseline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Proses Pembelajaran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5" marR="91445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37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Pen</a:t>
                      </a:r>
                      <a:r>
                        <a:rPr lang="en-US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ilaian</a:t>
                      </a:r>
                      <a:r>
                        <a:rPr lang="en-US" sz="1200" baseline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Pembelajaran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5" marR="91445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37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 baseline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Dosen dan Tenaga Kependidikan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5" marR="91445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37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 baseline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Sarana dan Prasarana  Pbelajaran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5" marR="91445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37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 baseline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Pengelolaan Pembelajaran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5" marR="91445"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37">
                <a:tc>
                  <a:txBody>
                    <a:bodyPr/>
                    <a:lstStyle/>
                    <a:p>
                      <a:r>
                        <a:rPr lang="id-ID" sz="1200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Pe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mbiayaan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Pembelajaran</a:t>
                      </a:r>
                      <a:endParaRPr lang="id-ID" sz="1200" dirty="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45" marR="91445" marT="45724" marB="4572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F6775E1B-B007-4C86-809C-3506163FEE44}"/>
              </a:ext>
            </a:extLst>
          </p:cNvPr>
          <p:cNvGraphicFramePr>
            <a:graphicFrameLocks noGrp="1"/>
          </p:cNvGraphicFramePr>
          <p:nvPr/>
        </p:nvGraphicFramePr>
        <p:xfrm>
          <a:off x="6623051" y="1447801"/>
          <a:ext cx="1571625" cy="3940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29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id-ID" sz="120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en-US" sz="120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id-ID" sz="120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Pen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elitian</a:t>
                      </a:r>
                      <a:endParaRPr lang="id-ID" sz="12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23" marB="45723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29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Hasil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Penelitian</a:t>
                      </a:r>
                      <a:endParaRPr lang="id-ID" sz="1200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38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 baseline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Isi Penelitian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29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 baseline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Proses Penelitian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29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 baseline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Penilaian Penelitian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340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 baseline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Peneliti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29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 baseline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Sarpras Penelitian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29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 baseline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Pengelolaan Penelitian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12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 baseline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Pendanaan &amp; Pembiayaan Penelitian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CF271F13-EEB9-46A4-B81F-8EBA7E9781CF}"/>
              </a:ext>
            </a:extLst>
          </p:cNvPr>
          <p:cNvGraphicFramePr>
            <a:graphicFrameLocks noGrp="1"/>
          </p:cNvGraphicFramePr>
          <p:nvPr/>
        </p:nvGraphicFramePr>
        <p:xfrm>
          <a:off x="8266114" y="1465264"/>
          <a:ext cx="1571625" cy="3709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45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id-ID" sz="120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Pengabdian</a:t>
                      </a:r>
                      <a:endParaRPr lang="en-US" sz="1200" baseline="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Kepada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Masyarakat</a:t>
                      </a:r>
                      <a:endParaRPr lang="id-ID" sz="12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25" marB="45725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47">
                <a:tc>
                  <a:txBody>
                    <a:bodyPr/>
                    <a:lstStyle/>
                    <a:p>
                      <a:r>
                        <a:rPr lang="id-ID" sz="1200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Hasil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PKM</a:t>
                      </a:r>
                      <a:endParaRPr lang="id-ID" sz="1200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47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 baseline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Isi PKM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72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 baseline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Proses PKM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47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 baseline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 Proses PKM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 baseline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Penilaian PKM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 baseline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Pelaksana PKM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47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 baseline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Sarpras PKM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 baseline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Pengelolaan PKM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45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 Pendanaan &amp; Pembiayaan PKM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2" name="Rectangle 71">
            <a:extLst>
              <a:ext uri="{FF2B5EF4-FFF2-40B4-BE49-F238E27FC236}">
                <a16:creationId xmlns:a16="http://schemas.microsoft.com/office/drawing/2014/main" id="{16EC9BE1-19D0-40F7-87DF-4775FE313F4A}"/>
              </a:ext>
            </a:extLst>
          </p:cNvPr>
          <p:cNvSpPr/>
          <p:nvPr/>
        </p:nvSpPr>
        <p:spPr>
          <a:xfrm>
            <a:off x="4979830" y="1487204"/>
            <a:ext cx="1571636" cy="4286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1300" b="1">
                <a:solidFill>
                  <a:schemeClr val="bg1"/>
                </a:solidFill>
                <a:cs typeface="Calibri" pitchFamily="34" charset="0"/>
              </a:rPr>
              <a:t>Standar Nasional Pendidikan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FA45B4C-CAF0-4E0A-9AC0-E588CD1B93AE}"/>
              </a:ext>
            </a:extLst>
          </p:cNvPr>
          <p:cNvSpPr/>
          <p:nvPr/>
        </p:nvSpPr>
        <p:spPr>
          <a:xfrm>
            <a:off x="6622904" y="1464908"/>
            <a:ext cx="1571636" cy="4286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1300" b="1" dirty="0">
                <a:solidFill>
                  <a:schemeClr val="bg1"/>
                </a:solidFill>
                <a:cs typeface="Calibri" pitchFamily="34" charset="0"/>
              </a:rPr>
              <a:t>Standar </a:t>
            </a:r>
            <a:r>
              <a:rPr lang="en-US" sz="1300" b="1" dirty="0">
                <a:solidFill>
                  <a:schemeClr val="bg1"/>
                </a:solidFill>
                <a:cs typeface="Calibri" pitchFamily="34" charset="0"/>
              </a:rPr>
              <a:t> Nasional</a:t>
            </a:r>
          </a:p>
          <a:p>
            <a:pPr algn="ctr" eaLnBrk="1" hangingPunct="1">
              <a:defRPr/>
            </a:pPr>
            <a:r>
              <a:rPr lang="id-ID" sz="1300" b="1" dirty="0">
                <a:solidFill>
                  <a:schemeClr val="bg1"/>
                </a:solidFill>
                <a:cs typeface="Calibri" pitchFamily="34" charset="0"/>
              </a:rPr>
              <a:t>Pen</a:t>
            </a:r>
            <a:r>
              <a:rPr lang="en-US" sz="1300" b="1" dirty="0" err="1">
                <a:solidFill>
                  <a:schemeClr val="bg1"/>
                </a:solidFill>
                <a:cs typeface="Calibri" pitchFamily="34" charset="0"/>
              </a:rPr>
              <a:t>elitian</a:t>
            </a:r>
            <a:endParaRPr lang="id-ID" sz="13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CEA1CA7-9003-4972-A81E-09B8D154506A}"/>
              </a:ext>
            </a:extLst>
          </p:cNvPr>
          <p:cNvSpPr/>
          <p:nvPr/>
        </p:nvSpPr>
        <p:spPr>
          <a:xfrm>
            <a:off x="8265978" y="1464908"/>
            <a:ext cx="1571636" cy="428628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1300" b="1">
                <a:solidFill>
                  <a:schemeClr val="bg1"/>
                </a:solidFill>
                <a:cs typeface="Calibri" pitchFamily="34" charset="0"/>
              </a:rPr>
              <a:t>Standar</a:t>
            </a:r>
            <a:r>
              <a:rPr lang="en-US" sz="1300" b="1">
                <a:solidFill>
                  <a:schemeClr val="bg1"/>
                </a:solidFill>
                <a:cs typeface="Calibri" pitchFamily="34" charset="0"/>
              </a:rPr>
              <a:t> Nasional </a:t>
            </a:r>
            <a:r>
              <a:rPr lang="id-ID" sz="1300" b="1">
                <a:solidFill>
                  <a:schemeClr val="bg1"/>
                </a:solidFill>
                <a:cs typeface="Calibri" pitchFamily="34" charset="0"/>
              </a:rPr>
              <a:t>P</a:t>
            </a:r>
            <a:r>
              <a:rPr lang="en-US" sz="1300" b="1">
                <a:solidFill>
                  <a:schemeClr val="bg1"/>
                </a:solidFill>
                <a:cs typeface="Calibri" pitchFamily="34" charset="0"/>
              </a:rPr>
              <a:t>KM</a:t>
            </a:r>
            <a:endParaRPr lang="id-ID" sz="1300" b="1">
              <a:solidFill>
                <a:schemeClr val="bg1"/>
              </a:solidFill>
              <a:cs typeface="Calibri" pitchFamily="34" charset="0"/>
            </a:endParaRPr>
          </a:p>
        </p:txBody>
      </p:sp>
      <p:graphicFrame>
        <p:nvGraphicFramePr>
          <p:cNvPr id="75" name="Table 74">
            <a:extLst>
              <a:ext uri="{FF2B5EF4-FFF2-40B4-BE49-F238E27FC236}">
                <a16:creationId xmlns:a16="http://schemas.microsoft.com/office/drawing/2014/main" id="{98377BD3-77BB-47F1-A133-C308B9D25238}"/>
              </a:ext>
            </a:extLst>
          </p:cNvPr>
          <p:cNvGraphicFramePr>
            <a:graphicFrameLocks noGrp="1"/>
          </p:cNvGraphicFramePr>
          <p:nvPr/>
        </p:nvGraphicFramePr>
        <p:xfrm>
          <a:off x="4994276" y="5392738"/>
          <a:ext cx="1571625" cy="127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024"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id-ID" sz="1200" baseline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aseline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Pengabdian</a:t>
                      </a:r>
                    </a:p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Kepada</a:t>
                      </a:r>
                      <a:r>
                        <a:rPr lang="en-US" sz="1200" baseline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Masyarakat</a:t>
                      </a:r>
                      <a:endParaRPr lang="id-ID" sz="120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655" marB="45655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67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….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655" marB="456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67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 baseline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….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655" marB="456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67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Dst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655" marB="456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6" name="Rectangle 75">
            <a:extLst>
              <a:ext uri="{FF2B5EF4-FFF2-40B4-BE49-F238E27FC236}">
                <a16:creationId xmlns:a16="http://schemas.microsoft.com/office/drawing/2014/main" id="{B9BC342D-5950-441D-9890-F2137853FC7B}"/>
              </a:ext>
            </a:extLst>
          </p:cNvPr>
          <p:cNvSpPr/>
          <p:nvPr/>
        </p:nvSpPr>
        <p:spPr>
          <a:xfrm>
            <a:off x="4994124" y="5406778"/>
            <a:ext cx="1571636" cy="42862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1300" b="1">
                <a:solidFill>
                  <a:schemeClr val="bg1"/>
                </a:solidFill>
                <a:cs typeface="Calibri" pitchFamily="34" charset="0"/>
              </a:rPr>
              <a:t>Standar</a:t>
            </a:r>
            <a:r>
              <a:rPr lang="en-US" sz="1300" b="1">
                <a:solidFill>
                  <a:schemeClr val="bg1"/>
                </a:solidFill>
                <a:cs typeface="Calibri" pitchFamily="34" charset="0"/>
              </a:rPr>
              <a:t> Bidang Akademik</a:t>
            </a:r>
            <a:endParaRPr lang="id-ID" sz="1300" b="1">
              <a:solidFill>
                <a:schemeClr val="bg1"/>
              </a:solidFill>
              <a:cs typeface="Calibri" pitchFamily="34" charset="0"/>
            </a:endParaRPr>
          </a:p>
        </p:txBody>
      </p:sp>
      <p:graphicFrame>
        <p:nvGraphicFramePr>
          <p:cNvPr id="77" name="Table 76">
            <a:extLst>
              <a:ext uri="{FF2B5EF4-FFF2-40B4-BE49-F238E27FC236}">
                <a16:creationId xmlns:a16="http://schemas.microsoft.com/office/drawing/2014/main" id="{A4765C41-B746-4C0E-B972-32A14053B56B}"/>
              </a:ext>
            </a:extLst>
          </p:cNvPr>
          <p:cNvGraphicFramePr>
            <a:graphicFrameLocks noGrp="1"/>
          </p:cNvGraphicFramePr>
          <p:nvPr/>
        </p:nvGraphicFramePr>
        <p:xfrm>
          <a:off x="6670676" y="5378450"/>
          <a:ext cx="1571625" cy="127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024">
                <a:tc>
                  <a:txBody>
                    <a:bodyPr/>
                    <a:lstStyle/>
                    <a:p>
                      <a:pPr algn="ctr"/>
                      <a:r>
                        <a:rPr lang="id-ID" sz="120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id-ID" sz="1200" baseline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200" baseline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Pengabdian</a:t>
                      </a:r>
                    </a:p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Kepada</a:t>
                      </a:r>
                      <a:r>
                        <a:rPr lang="en-US" sz="1200" baseline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Masyarakat</a:t>
                      </a:r>
                      <a:endParaRPr lang="id-ID" sz="120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655" marB="45655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67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….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655" marB="456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167">
                <a:tc>
                  <a:txBody>
                    <a:bodyPr/>
                    <a:lstStyle/>
                    <a:p>
                      <a:r>
                        <a:rPr lang="id-ID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Standar</a:t>
                      </a:r>
                      <a:r>
                        <a:rPr lang="en-US" sz="1200" baseline="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 ….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655" marB="456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167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2060"/>
                          </a:solidFill>
                          <a:latin typeface="Calibri" pitchFamily="34" charset="0"/>
                          <a:cs typeface="Calibri" pitchFamily="34" charset="0"/>
                        </a:rPr>
                        <a:t>Dst</a:t>
                      </a:r>
                      <a:endParaRPr lang="id-ID" sz="1200">
                        <a:solidFill>
                          <a:srgbClr val="00206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39" marR="91439" marT="45655" marB="456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8" name="Rectangle 77">
            <a:extLst>
              <a:ext uri="{FF2B5EF4-FFF2-40B4-BE49-F238E27FC236}">
                <a16:creationId xmlns:a16="http://schemas.microsoft.com/office/drawing/2014/main" id="{887E6F7E-968F-41E4-BB16-45654C3AE1A7}"/>
              </a:ext>
            </a:extLst>
          </p:cNvPr>
          <p:cNvSpPr/>
          <p:nvPr/>
        </p:nvSpPr>
        <p:spPr>
          <a:xfrm>
            <a:off x="6670524" y="5391538"/>
            <a:ext cx="1571636" cy="42862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1300" b="1">
                <a:solidFill>
                  <a:schemeClr val="bg1"/>
                </a:solidFill>
                <a:cs typeface="Calibri" pitchFamily="34" charset="0"/>
              </a:rPr>
              <a:t>Standar</a:t>
            </a:r>
            <a:r>
              <a:rPr lang="en-US" sz="1300" b="1">
                <a:solidFill>
                  <a:schemeClr val="bg1"/>
                </a:solidFill>
                <a:cs typeface="Calibri" pitchFamily="34" charset="0"/>
              </a:rPr>
              <a:t> Bidang Non-Akademik</a:t>
            </a:r>
            <a:endParaRPr lang="id-ID" sz="1300" b="1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9" name="AutoShape 7">
            <a:extLst>
              <a:ext uri="{FF2B5EF4-FFF2-40B4-BE49-F238E27FC236}">
                <a16:creationId xmlns:a16="http://schemas.microsoft.com/office/drawing/2014/main" id="{A4CE49A2-5DD9-4365-A0C6-18D255607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6266" y="6030664"/>
            <a:ext cx="1143659" cy="638140"/>
          </a:xfrm>
          <a:prstGeom prst="can">
            <a:avLst>
              <a:gd name="adj" fmla="val 27380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lang="en-US" sz="600" b="1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en-US" sz="1100" b="1">
                <a:solidFill>
                  <a:schemeClr val="bg1"/>
                </a:solidFill>
              </a:rPr>
              <a:t>SN Dikti </a:t>
            </a:r>
          </a:p>
          <a:p>
            <a:pPr algn="ctr" eaLnBrk="1" hangingPunct="1">
              <a:defRPr/>
            </a:pPr>
            <a:r>
              <a:rPr lang="en-US" sz="900" b="1">
                <a:solidFill>
                  <a:schemeClr val="bg1"/>
                </a:solidFill>
              </a:rPr>
              <a:t>(</a:t>
            </a:r>
            <a:r>
              <a:rPr lang="en-US" sz="900" b="1" err="1">
                <a:solidFill>
                  <a:schemeClr val="bg1"/>
                </a:solidFill>
              </a:rPr>
              <a:t>Standar</a:t>
            </a:r>
            <a:r>
              <a:rPr lang="en-US" sz="900" b="1">
                <a:solidFill>
                  <a:schemeClr val="bg1"/>
                </a:solidFill>
              </a:rPr>
              <a:t> Minimal)</a:t>
            </a:r>
          </a:p>
        </p:txBody>
      </p:sp>
      <p:sp>
        <p:nvSpPr>
          <p:cNvPr id="80" name="AutoShape 8">
            <a:extLst>
              <a:ext uri="{FF2B5EF4-FFF2-40B4-BE49-F238E27FC236}">
                <a16:creationId xmlns:a16="http://schemas.microsoft.com/office/drawing/2014/main" id="{9D23A984-2036-4BD3-8184-4925D94D7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6266" y="5221004"/>
            <a:ext cx="1143659" cy="952536"/>
          </a:xfrm>
          <a:prstGeom prst="can">
            <a:avLst>
              <a:gd name="adj" fmla="val 20139"/>
            </a:avLst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id-ID" sz="1100" b="1">
                <a:solidFill>
                  <a:schemeClr val="bg1"/>
                </a:solidFill>
              </a:rPr>
              <a:t>S</a:t>
            </a:r>
            <a:r>
              <a:rPr lang="en-US" sz="1100" b="1">
                <a:solidFill>
                  <a:schemeClr val="bg1"/>
                </a:solidFill>
              </a:rPr>
              <a:t>tandar Dikti</a:t>
            </a:r>
          </a:p>
          <a:p>
            <a:pPr algn="ctr" eaLnBrk="1" hangingPunct="1">
              <a:defRPr/>
            </a:pPr>
            <a:r>
              <a:rPr lang="en-US" sz="900" b="1">
                <a:solidFill>
                  <a:schemeClr val="bg1"/>
                </a:solidFill>
              </a:rPr>
              <a:t>(</a:t>
            </a:r>
            <a:r>
              <a:rPr lang="en-US" sz="900" b="1" err="1">
                <a:solidFill>
                  <a:schemeClr val="bg1"/>
                </a:solidFill>
              </a:rPr>
              <a:t>Melampaui</a:t>
            </a:r>
            <a:r>
              <a:rPr lang="en-US" sz="900" b="1">
                <a:solidFill>
                  <a:schemeClr val="bg1"/>
                </a:solidFill>
              </a:rPr>
              <a:t> SN Dikti</a:t>
            </a:r>
            <a:r>
              <a:rPr lang="en-US" sz="1000" b="1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1" name="Text Box 11">
            <a:extLst>
              <a:ext uri="{FF2B5EF4-FFF2-40B4-BE49-F238E27FC236}">
                <a16:creationId xmlns:a16="http://schemas.microsoft.com/office/drawing/2014/main" id="{B2003979-85D9-4414-A813-B6451510E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8488" y="6140451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2060"/>
                </a:solidFill>
              </a:rPr>
              <a:t>Ditetapkan Mendikbud </a:t>
            </a:r>
            <a:endParaRPr lang="id-ID" altLang="en-US" sz="1200" b="1">
              <a:solidFill>
                <a:srgbClr val="002060"/>
              </a:solidFill>
            </a:endParaRPr>
          </a:p>
        </p:txBody>
      </p:sp>
      <p:sp>
        <p:nvSpPr>
          <p:cNvPr id="82" name="Text Box 12">
            <a:extLst>
              <a:ext uri="{FF2B5EF4-FFF2-40B4-BE49-F238E27FC236}">
                <a16:creationId xmlns:a16="http://schemas.microsoft.com/office/drawing/2014/main" id="{4CD760B1-6306-4201-BDA8-D87AF32C7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8488" y="5373688"/>
            <a:ext cx="950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2060"/>
                </a:solidFill>
              </a:rPr>
              <a:t>Ditetapkan</a:t>
            </a:r>
            <a:endParaRPr lang="id-ID" altLang="en-US" sz="1200" b="1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2060"/>
                </a:solidFill>
              </a:rPr>
              <a:t>Perguruan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2060"/>
                </a:solidFill>
              </a:rPr>
              <a:t>Tinggi</a:t>
            </a:r>
            <a:endParaRPr lang="id-ID" altLang="en-US" sz="1200" b="1">
              <a:solidFill>
                <a:srgbClr val="002060"/>
              </a:solidFill>
            </a:endParaRPr>
          </a:p>
        </p:txBody>
      </p:sp>
      <p:sp>
        <p:nvSpPr>
          <p:cNvPr id="26753" name="TextBox 25">
            <a:extLst>
              <a:ext uri="{FF2B5EF4-FFF2-40B4-BE49-F238E27FC236}">
                <a16:creationId xmlns:a16="http://schemas.microsoft.com/office/drawing/2014/main" id="{2C69AE16-283F-4F3E-9DA8-97645A44F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6" y="1143001"/>
            <a:ext cx="7705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</a:rPr>
              <a:t>SPM Dikti</a:t>
            </a:r>
            <a:endParaRPr lang="id-ID" altLang="en-US" sz="2400" b="1">
              <a:solidFill>
                <a:srgbClr val="002060"/>
              </a:solidFill>
            </a:endParaRPr>
          </a:p>
        </p:txBody>
      </p:sp>
      <p:sp>
        <p:nvSpPr>
          <p:cNvPr id="26754" name="TextBox 2">
            <a:extLst>
              <a:ext uri="{FF2B5EF4-FFF2-40B4-BE49-F238E27FC236}">
                <a16:creationId xmlns:a16="http://schemas.microsoft.com/office/drawing/2014/main" id="{20A63CB3-AECA-4C8F-B624-6A32ADD5D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51" y="1585913"/>
            <a:ext cx="2665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</a:rPr>
              <a:t>Standar Pendidikan Tinggi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</a:rPr>
              <a:t>(Standar Dikti)</a:t>
            </a:r>
            <a:endParaRPr lang="id-ID" altLang="en-US" sz="1800" b="1">
              <a:solidFill>
                <a:srgbClr val="00206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4E069C-B9FA-49E9-8C82-C163A886E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1354138"/>
            <a:ext cx="642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endParaRPr lang="id-ID" altLang="en-US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A57241-875E-4A8F-9449-C657F3808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939" y="1357313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endParaRPr lang="id-ID" altLang="en-US" sz="36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2A770C-E40E-495E-B8BA-702DB9E4C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4" y="5429250"/>
            <a:ext cx="714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dan</a:t>
            </a:r>
            <a:endParaRPr lang="id-ID" altLang="en-US" sz="2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B02198-A4ED-46BD-8A90-0BDB8F89298F}"/>
              </a:ext>
            </a:extLst>
          </p:cNvPr>
          <p:cNvSpPr txBox="1"/>
          <p:nvPr/>
        </p:nvSpPr>
        <p:spPr>
          <a:xfrm>
            <a:off x="-27183" y="6558241"/>
            <a:ext cx="6123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Sumber</a:t>
            </a:r>
            <a:r>
              <a:rPr lang="en-US" sz="1400" dirty="0"/>
              <a:t> :  </a:t>
            </a:r>
            <a:r>
              <a:rPr lang="en-US" sz="1400" dirty="0" err="1"/>
              <a:t>Kementrian</a:t>
            </a:r>
            <a:r>
              <a:rPr lang="en-US" sz="1400" dirty="0"/>
              <a:t> </a:t>
            </a:r>
            <a:r>
              <a:rPr lang="en-US" sz="1400" dirty="0" err="1"/>
              <a:t>Riset</a:t>
            </a:r>
            <a:r>
              <a:rPr lang="en-US" sz="1400" dirty="0"/>
              <a:t>, </a:t>
            </a:r>
            <a:r>
              <a:rPr lang="en-US" sz="1400" dirty="0" err="1"/>
              <a:t>Teknologi</a:t>
            </a:r>
            <a:r>
              <a:rPr lang="en-US" sz="1400" dirty="0"/>
              <a:t> dan Pendidikan Tinggi</a:t>
            </a:r>
            <a:endParaRPr lang="en-ID" sz="1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1B8EE7-49C3-49BD-950A-DD9C0497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J.P GENTUR SUTAPA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37FC78-BEA8-4EAB-9C87-A147E38C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9A33-B73D-4604-AFAA-7A14C066E647}" type="slidenum">
              <a:rPr lang="en-SG" smtClean="0"/>
              <a:t>8</a:t>
            </a:fld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81" grpId="0"/>
      <p:bldP spid="82" grpId="0"/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579743" y="5435454"/>
            <a:ext cx="63167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/>
            <a:r>
              <a:rPr lang="en-US" sz="1500" b="1" dirty="0" err="1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E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valuasi</a:t>
            </a:r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 Data dan 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Informasi</a:t>
            </a:r>
            <a:endParaRPr lang="en-US" sz="1500" dirty="0">
              <a:solidFill>
                <a:srgbClr val="000000"/>
              </a:solidFill>
              <a:latin typeface="Helvetica" pitchFamily="2" charset="0"/>
            </a:endParaRPr>
          </a:p>
          <a:p>
            <a:pPr marL="225420" indent="-225420"/>
            <a:r>
              <a:rPr lang="en-US" sz="1500" b="1" dirty="0" err="1">
                <a:solidFill>
                  <a:schemeClr val="accent3">
                    <a:lumMod val="75000"/>
                  </a:schemeClr>
                </a:solidFill>
                <a:latin typeface="Helvetica" pitchFamily="2" charset="0"/>
              </a:rPr>
              <a:t>P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enetapan</a:t>
            </a:r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 Status 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Akreditasi</a:t>
            </a:r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 dan 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Peringkat</a:t>
            </a:r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Terakreditasi</a:t>
            </a:r>
            <a:endParaRPr lang="en-US" sz="15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1500" b="1" dirty="0">
                <a:solidFill>
                  <a:schemeClr val="accent4"/>
                </a:solidFill>
                <a:latin typeface="Helvetica" pitchFamily="2" charset="0"/>
              </a:rPr>
              <a:t>P</a:t>
            </a:r>
            <a:r>
              <a:rPr lang="id-ID" sz="1500" dirty="0">
                <a:solidFill>
                  <a:srgbClr val="000000"/>
                </a:solidFill>
                <a:latin typeface="Helvetica" pitchFamily="2" charset="0"/>
              </a:rPr>
              <a:t>e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mantauan</a:t>
            </a:r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 dan 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Evaluasi</a:t>
            </a:r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 Status 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Akreditasi</a:t>
            </a:r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 dan 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Peringkat</a:t>
            </a:r>
            <a:r>
              <a:rPr lang="en-US" sz="15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Helvetica" pitchFamily="2" charset="0"/>
              </a:rPr>
              <a:t>Terakreditasi</a:t>
            </a:r>
            <a:endParaRPr lang="id-ID" sz="15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5110" y="5440625"/>
            <a:ext cx="444328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 algn="just"/>
            <a:r>
              <a:rPr lang="en-US" sz="1500" b="1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P</a:t>
            </a:r>
            <a:r>
              <a:rPr lang="id-ID" sz="1500" dirty="0">
                <a:solidFill>
                  <a:srgbClr val="000000"/>
                </a:solidFill>
                <a:latin typeface="Helvetica" pitchFamily="2" charset="0"/>
              </a:rPr>
              <a:t>enetapan Standar Dikti; </a:t>
            </a:r>
          </a:p>
          <a:p>
            <a:pPr marL="177796" indent="-177796" algn="just"/>
            <a:r>
              <a:rPr lang="en-US" sz="1500" b="1" dirty="0">
                <a:solidFill>
                  <a:schemeClr val="accent3">
                    <a:lumMod val="75000"/>
                  </a:schemeClr>
                </a:solidFill>
                <a:latin typeface="Helvetica" pitchFamily="2" charset="0"/>
              </a:rPr>
              <a:t>P</a:t>
            </a:r>
            <a:r>
              <a:rPr lang="id-ID" sz="1500" dirty="0">
                <a:solidFill>
                  <a:srgbClr val="000000"/>
                </a:solidFill>
                <a:latin typeface="Helvetica" pitchFamily="2" charset="0"/>
              </a:rPr>
              <a:t>elaksanaan Standar Dikti; </a:t>
            </a:r>
          </a:p>
          <a:p>
            <a:pPr marL="177796" indent="-177796" algn="just"/>
            <a:r>
              <a:rPr lang="en-US" sz="1500" b="1" dirty="0">
                <a:solidFill>
                  <a:schemeClr val="accent4"/>
                </a:solidFill>
                <a:latin typeface="Helvetica" pitchFamily="2" charset="0"/>
              </a:rPr>
              <a:t>E</a:t>
            </a:r>
            <a:r>
              <a:rPr lang="id-ID" sz="1500" dirty="0">
                <a:solidFill>
                  <a:srgbClr val="000000"/>
                </a:solidFill>
                <a:latin typeface="Helvetica" pitchFamily="2" charset="0"/>
              </a:rPr>
              <a:t>valuasi (pelaksanaan) Standar Dikti;  </a:t>
            </a:r>
            <a:endParaRPr lang="en-US" sz="1500" dirty="0">
              <a:solidFill>
                <a:srgbClr val="000000"/>
              </a:solidFill>
              <a:latin typeface="Helvetica" pitchFamily="2" charset="0"/>
            </a:endParaRPr>
          </a:p>
          <a:p>
            <a:pPr marL="177796" indent="-177796" algn="just"/>
            <a:r>
              <a:rPr lang="en-US" sz="1500" b="1" dirty="0">
                <a:solidFill>
                  <a:schemeClr val="accent1"/>
                </a:solidFill>
                <a:latin typeface="Helvetica" pitchFamily="2" charset="0"/>
              </a:rPr>
              <a:t>P</a:t>
            </a:r>
            <a:r>
              <a:rPr lang="id-ID" sz="1500" dirty="0">
                <a:solidFill>
                  <a:srgbClr val="000000"/>
                </a:solidFill>
                <a:latin typeface="Helvetica" pitchFamily="2" charset="0"/>
              </a:rPr>
              <a:t>engendalian (pelaksanaan) Standar Dikti; dan </a:t>
            </a:r>
            <a:endParaRPr lang="en-US" sz="1500" dirty="0">
              <a:solidFill>
                <a:srgbClr val="000000"/>
              </a:solidFill>
              <a:latin typeface="Helvetica" pitchFamily="2" charset="0"/>
            </a:endParaRPr>
          </a:p>
          <a:p>
            <a:pPr marL="177796" indent="-177796" algn="just"/>
            <a:r>
              <a:rPr lang="en-US" sz="1500" b="1" dirty="0">
                <a:solidFill>
                  <a:schemeClr val="accent6"/>
                </a:solidFill>
                <a:latin typeface="Helvetica" pitchFamily="2" charset="0"/>
              </a:rPr>
              <a:t>P</a:t>
            </a:r>
            <a:r>
              <a:rPr lang="id-ID" sz="1500" dirty="0">
                <a:solidFill>
                  <a:srgbClr val="000000"/>
                </a:solidFill>
                <a:latin typeface="Helvetica" pitchFamily="2" charset="0"/>
              </a:rPr>
              <a:t>eningkatan Standar Dikti.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50ED3E-9F66-CA4E-BE8E-0493D16C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26EFD-DF29-4A39-B967-1C631DA07BC2}" type="slidenum">
              <a:rPr lang="en-US" smtClean="0"/>
              <a:t>9</a:t>
            </a:fld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188677" y="164637"/>
            <a:ext cx="6867431" cy="5270816"/>
          </a:xfrm>
          <a:prstGeom prst="roundRect">
            <a:avLst>
              <a:gd name="adj" fmla="val 6303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0" name="Alternate Process 19"/>
          <p:cNvSpPr/>
          <p:nvPr/>
        </p:nvSpPr>
        <p:spPr>
          <a:xfrm>
            <a:off x="3948847" y="1984290"/>
            <a:ext cx="2820016" cy="2014297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2" name="Alternate Process 11"/>
          <p:cNvSpPr/>
          <p:nvPr/>
        </p:nvSpPr>
        <p:spPr>
          <a:xfrm>
            <a:off x="431371" y="1971500"/>
            <a:ext cx="2719303" cy="2014297"/>
          </a:xfrm>
          <a:prstGeom prst="flowChartAlternateProcess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781" y="180029"/>
            <a:ext cx="5758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Helvetica" pitchFamily="2" charset="0"/>
                <a:cs typeface="Calibri"/>
              </a:rPr>
              <a:t>SPM </a:t>
            </a:r>
            <a:r>
              <a:rPr lang="en-US" sz="2400" b="1" dirty="0" err="1">
                <a:solidFill>
                  <a:srgbClr val="000000"/>
                </a:solidFill>
                <a:latin typeface="Helvetica" pitchFamily="2" charset="0"/>
                <a:cs typeface="Calibri"/>
              </a:rPr>
              <a:t>Dikti</a:t>
            </a:r>
            <a:endParaRPr lang="en-US" sz="2400" b="1" dirty="0">
              <a:solidFill>
                <a:srgbClr val="000000"/>
              </a:solidFill>
              <a:latin typeface="Helvetica" pitchFamily="2" charset="0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4635208" y="2479831"/>
          <a:ext cx="1355875" cy="123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6995" y="2014340"/>
            <a:ext cx="241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SPMI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50992" y="2043038"/>
            <a:ext cx="231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SPME/</a:t>
            </a:r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</a:rPr>
              <a:t>Akreditasi</a:t>
            </a:r>
            <a:endParaRPr lang="en-US" sz="2000" b="1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40" name="Up Arrow 39"/>
          <p:cNvSpPr/>
          <p:nvPr/>
        </p:nvSpPr>
        <p:spPr>
          <a:xfrm rot="10800000">
            <a:off x="1285984" y="1474507"/>
            <a:ext cx="999176" cy="399671"/>
          </a:xfrm>
          <a:prstGeom prst="upArrow">
            <a:avLst/>
          </a:prstGeom>
          <a:solidFill>
            <a:schemeClr val="accent4"/>
          </a:solidFill>
          <a:ln w="254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1" name="Up Arrow 40"/>
          <p:cNvSpPr/>
          <p:nvPr/>
        </p:nvSpPr>
        <p:spPr>
          <a:xfrm rot="10800000">
            <a:off x="4813557" y="1474507"/>
            <a:ext cx="999176" cy="399671"/>
          </a:xfrm>
          <a:prstGeom prst="upArrow">
            <a:avLst/>
          </a:prstGeom>
          <a:solidFill>
            <a:schemeClr val="accent4"/>
          </a:solidFill>
          <a:ln w="254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2" name="Up Arrow 41"/>
          <p:cNvSpPr/>
          <p:nvPr/>
        </p:nvSpPr>
        <p:spPr>
          <a:xfrm>
            <a:off x="891357" y="4057195"/>
            <a:ext cx="999176" cy="399671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3" name="Up Arrow 42"/>
          <p:cNvSpPr/>
          <p:nvPr/>
        </p:nvSpPr>
        <p:spPr>
          <a:xfrm>
            <a:off x="4351707" y="4057195"/>
            <a:ext cx="999176" cy="399671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4" name="Up Arrow 43"/>
          <p:cNvSpPr/>
          <p:nvPr/>
        </p:nvSpPr>
        <p:spPr>
          <a:xfrm rot="10800000">
            <a:off x="1790617" y="4057195"/>
            <a:ext cx="999176" cy="399671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6" name="Up Arrow 45"/>
          <p:cNvSpPr/>
          <p:nvPr/>
        </p:nvSpPr>
        <p:spPr>
          <a:xfrm rot="5400000">
            <a:off x="3050401" y="2896303"/>
            <a:ext cx="999176" cy="399671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31427" y="4595773"/>
            <a:ext cx="6368301" cy="69052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  <a:cs typeface="Calibri" pitchFamily="34" charset="0"/>
              </a:rPr>
              <a:t>Pangkalan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  <a:cs typeface="Calibri" pitchFamily="34" charset="0"/>
              </a:rPr>
              <a:t> Data </a:t>
            </a:r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  <a:cs typeface="Calibri" pitchFamily="34" charset="0"/>
              </a:rPr>
              <a:t>Pendidikan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  <a:cs typeface="Calibri" pitchFamily="34" charset="0"/>
              </a:rPr>
              <a:t>Tinggi</a:t>
            </a:r>
            <a:endParaRPr lang="en-US" sz="2000" b="1" dirty="0">
              <a:solidFill>
                <a:srgbClr val="000000"/>
              </a:solidFill>
              <a:latin typeface="Helvetica" pitchFamily="2" charset="0"/>
              <a:cs typeface="Calibri" pitchFamily="34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Helvetica" pitchFamily="2" charset="0"/>
                <a:cs typeface="Calibri" pitchFamily="34" charset="0"/>
              </a:rPr>
              <a:t>(PD </a:t>
            </a:r>
            <a:r>
              <a:rPr lang="en-US" b="1" dirty="0" err="1">
                <a:solidFill>
                  <a:srgbClr val="000000"/>
                </a:solidFill>
                <a:latin typeface="Helvetica" pitchFamily="2" charset="0"/>
                <a:cs typeface="Calibri" pitchFamily="34" charset="0"/>
              </a:rPr>
              <a:t>Dikti</a:t>
            </a:r>
            <a:r>
              <a:rPr lang="en-US" b="1" dirty="0">
                <a:solidFill>
                  <a:srgbClr val="000000"/>
                </a:solidFill>
                <a:latin typeface="Helvetica" pitchFamily="2" charset="0"/>
                <a:cs typeface="Calibri" pitchFamily="34" charset="0"/>
              </a:rPr>
              <a:t>)</a:t>
            </a:r>
            <a:endParaRPr lang="id-ID" sz="2000" b="1" dirty="0">
              <a:solidFill>
                <a:srgbClr val="000000"/>
              </a:solidFill>
              <a:latin typeface="Helvetica" pitchFamily="2" charset="0"/>
              <a:cs typeface="Calibri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00562" y="572030"/>
            <a:ext cx="6419588" cy="783193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</a:rPr>
              <a:t>Standar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 Pendidikan Tinggi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</a:rPr>
              <a:t>Standar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Helvetica" pitchFamily="2" charset="0"/>
              </a:rPr>
              <a:t>Dikti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) </a:t>
            </a:r>
          </a:p>
        </p:txBody>
      </p:sp>
      <p:sp>
        <p:nvSpPr>
          <p:cNvPr id="51" name="Up Arrow 50"/>
          <p:cNvSpPr/>
          <p:nvPr/>
        </p:nvSpPr>
        <p:spPr>
          <a:xfrm rot="5400000">
            <a:off x="7237447" y="3082197"/>
            <a:ext cx="799619" cy="757912"/>
          </a:xfrm>
          <a:prstGeom prst="up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Helvetica" pitchFamily="2" charset="0"/>
            </a:endParaRPr>
          </a:p>
        </p:txBody>
      </p:sp>
      <p:graphicFrame>
        <p:nvGraphicFramePr>
          <p:cNvPr id="53" name="Diagram 52"/>
          <p:cNvGraphicFramePr/>
          <p:nvPr/>
        </p:nvGraphicFramePr>
        <p:xfrm>
          <a:off x="984215" y="2218182"/>
          <a:ext cx="1599219" cy="1841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8E3F121C-C2ED-974A-9243-4991AC955C4A}"/>
              </a:ext>
            </a:extLst>
          </p:cNvPr>
          <p:cNvGrpSpPr/>
          <p:nvPr/>
        </p:nvGrpSpPr>
        <p:grpSpPr>
          <a:xfrm>
            <a:off x="8141666" y="2181203"/>
            <a:ext cx="3439305" cy="3295332"/>
            <a:chOff x="8068342" y="1741797"/>
            <a:chExt cx="3439305" cy="3295332"/>
          </a:xfrm>
        </p:grpSpPr>
        <p:sp>
          <p:nvSpPr>
            <p:cNvPr id="37" name="Teardrop 36"/>
            <p:cNvSpPr/>
            <p:nvPr/>
          </p:nvSpPr>
          <p:spPr>
            <a:xfrm flipH="1">
              <a:off x="8068342" y="1741797"/>
              <a:ext cx="2987129" cy="2867642"/>
            </a:xfrm>
            <a:prstGeom prst="teardrop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38" name="Teardrop 37"/>
            <p:cNvSpPr/>
            <p:nvPr/>
          </p:nvSpPr>
          <p:spPr>
            <a:xfrm flipH="1">
              <a:off x="8281498" y="1931502"/>
              <a:ext cx="2987129" cy="2867642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39" name="Teardrop 38"/>
            <p:cNvSpPr/>
            <p:nvPr/>
          </p:nvSpPr>
          <p:spPr>
            <a:xfrm flipH="1">
              <a:off x="8494654" y="2144658"/>
              <a:ext cx="3012993" cy="2892471"/>
            </a:xfrm>
            <a:prstGeom prst="teardrop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flipH="1">
              <a:off x="8834573" y="2490188"/>
              <a:ext cx="222089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FFFF00"/>
                  </a:solidFill>
                  <a:latin typeface="Helvetica" pitchFamily="2" charset="0"/>
                </a:rPr>
                <a:t>Budaya</a:t>
              </a:r>
              <a:r>
                <a:rPr lang="en-US" sz="2000" b="1" dirty="0">
                  <a:solidFill>
                    <a:srgbClr val="FFFF00"/>
                  </a:solidFill>
                  <a:latin typeface="Helvetica" pitchFamily="2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Helvetica" pitchFamily="2" charset="0"/>
                </a:rPr>
                <a:t>Mutu</a:t>
              </a:r>
              <a:endParaRPr lang="en-US" sz="2000" b="1" dirty="0">
                <a:solidFill>
                  <a:srgbClr val="FFFF00"/>
                </a:solidFill>
                <a:latin typeface="Helvetica" pitchFamily="2" charset="0"/>
              </a:endParaRPr>
            </a:p>
            <a:p>
              <a:pPr marL="182558" indent="-182558">
                <a:buFont typeface="Wingdings" charset="2"/>
                <a:buChar char="§"/>
              </a:pPr>
              <a:r>
                <a:rPr lang="en-US" sz="2000" dirty="0" err="1">
                  <a:solidFill>
                    <a:schemeClr val="bg1"/>
                  </a:solidFill>
                  <a:latin typeface="Helvetica" pitchFamily="2" charset="0"/>
                </a:rPr>
                <a:t>Pola</a:t>
              </a:r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Helvetica" pitchFamily="2" charset="0"/>
                </a:rPr>
                <a:t>pikir</a:t>
              </a:r>
              <a:endParaRPr lang="en-US" sz="2000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marL="182558" indent="-182558">
                <a:buFont typeface="Wingdings" charset="2"/>
                <a:buChar char="§"/>
              </a:pPr>
              <a:r>
                <a:rPr lang="en-US" sz="2000" dirty="0" err="1">
                  <a:solidFill>
                    <a:schemeClr val="bg1"/>
                  </a:solidFill>
                  <a:latin typeface="Helvetica" pitchFamily="2" charset="0"/>
                </a:rPr>
                <a:t>Pola</a:t>
              </a:r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Helvetica" pitchFamily="2" charset="0"/>
                </a:rPr>
                <a:t>sikap</a:t>
              </a:r>
              <a:endParaRPr lang="en-US" sz="2000" dirty="0">
                <a:solidFill>
                  <a:schemeClr val="bg1"/>
                </a:solidFill>
                <a:latin typeface="Helvetica" pitchFamily="2" charset="0"/>
              </a:endParaRPr>
            </a:p>
            <a:p>
              <a:pPr marL="182558" indent="-182558">
                <a:buFont typeface="Wingdings" charset="2"/>
                <a:buChar char="§"/>
              </a:pPr>
              <a:r>
                <a:rPr lang="en-US" sz="2000" dirty="0" err="1">
                  <a:solidFill>
                    <a:schemeClr val="bg1"/>
                  </a:solidFill>
                  <a:latin typeface="Helvetica" pitchFamily="2" charset="0"/>
                </a:rPr>
                <a:t>Pola</a:t>
              </a:r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Helvetica" pitchFamily="2" charset="0"/>
                </a:rPr>
                <a:t>perilaku</a:t>
              </a:r>
            </a:p>
            <a:p>
              <a:r>
                <a:rPr lang="en-US" sz="2000" dirty="0" err="1">
                  <a:solidFill>
                    <a:schemeClr val="bg1"/>
                  </a:solidFill>
                  <a:latin typeface="Helvetica" pitchFamily="2" charset="0"/>
                </a:rPr>
                <a:t>berdasarkan</a:t>
              </a:r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</a:p>
            <a:p>
              <a:r>
                <a:rPr lang="en-US" sz="2000" dirty="0" err="1">
                  <a:solidFill>
                    <a:schemeClr val="bg1"/>
                  </a:solidFill>
                  <a:latin typeface="Helvetica" pitchFamily="2" charset="0"/>
                </a:rPr>
                <a:t>Standar</a:t>
              </a:r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Helvetica" pitchFamily="2" charset="0"/>
                </a:rPr>
                <a:t>Dikti</a:t>
              </a:r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 </a:t>
              </a:r>
            </a:p>
          </p:txBody>
        </p:sp>
      </p:grpSp>
      <p:sp>
        <p:nvSpPr>
          <p:cNvPr id="52" name="Up Arrow 51">
            <a:extLst>
              <a:ext uri="{FF2B5EF4-FFF2-40B4-BE49-F238E27FC236}">
                <a16:creationId xmlns:a16="http://schemas.microsoft.com/office/drawing/2014/main" id="{AD106003-53CB-AB4C-9C8C-7E9FDA165C1C}"/>
              </a:ext>
            </a:extLst>
          </p:cNvPr>
          <p:cNvSpPr/>
          <p:nvPr/>
        </p:nvSpPr>
        <p:spPr>
          <a:xfrm rot="10800000">
            <a:off x="5221177" y="4066795"/>
            <a:ext cx="999176" cy="399671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  <a:latin typeface="Helvetica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C7CB25F-1A6C-CA4D-981E-A91A7679585F}"/>
              </a:ext>
            </a:extLst>
          </p:cNvPr>
          <p:cNvGrpSpPr/>
          <p:nvPr/>
        </p:nvGrpSpPr>
        <p:grpSpPr>
          <a:xfrm>
            <a:off x="7272208" y="1195958"/>
            <a:ext cx="6123184" cy="983439"/>
            <a:chOff x="229269" y="27096"/>
            <a:chExt cx="4592388" cy="73757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233183A-ACE3-2049-87B5-0586E8D28AC2}"/>
                </a:ext>
              </a:extLst>
            </p:cNvPr>
            <p:cNvGrpSpPr/>
            <p:nvPr/>
          </p:nvGrpSpPr>
          <p:grpSpPr>
            <a:xfrm>
              <a:off x="229269" y="27096"/>
              <a:ext cx="4592388" cy="655137"/>
              <a:chOff x="3188962" y="5140135"/>
              <a:chExt cx="14105476" cy="227198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D394753-CD12-1943-BE6A-CA71C88D21B6}"/>
                  </a:ext>
                </a:extLst>
              </p:cNvPr>
              <p:cNvSpPr txBox="1"/>
              <p:nvPr/>
            </p:nvSpPr>
            <p:spPr>
              <a:xfrm>
                <a:off x="3188962" y="5140135"/>
                <a:ext cx="12677770" cy="1307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b="1" dirty="0">
                    <a:solidFill>
                      <a:schemeClr val="accent1"/>
                    </a:solidFill>
                    <a:latin typeface="Century Gothic" panose="020B0502020202020204" pitchFamily="34" charset="0"/>
                    <a:cs typeface="Century Gothic"/>
                  </a:rPr>
                  <a:t>SISTEM PENJAMINAN MUTU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429F8E7-157C-934A-B960-59DB488F7499}"/>
                  </a:ext>
                </a:extLst>
              </p:cNvPr>
              <p:cNvSpPr txBox="1"/>
              <p:nvPr/>
            </p:nvSpPr>
            <p:spPr>
              <a:xfrm>
                <a:off x="3188964" y="6318248"/>
                <a:ext cx="14105474" cy="109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33" b="1" dirty="0">
                    <a:solidFill>
                      <a:srgbClr val="000000"/>
                    </a:solidFill>
                    <a:latin typeface="Helvetica" pitchFamily="2" charset="0"/>
                    <a:ea typeface="Franklin Gothic Book" charset="0"/>
                    <a:cs typeface="Franklin Gothic Book" charset="0"/>
                  </a:rPr>
                  <a:t>Pendidikan Tinggi</a:t>
                </a:r>
              </a:p>
            </p:txBody>
          </p: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2EC107A-CE5C-3248-9947-47143868A6BB}"/>
                </a:ext>
              </a:extLst>
            </p:cNvPr>
            <p:cNvCxnSpPr/>
            <p:nvPr/>
          </p:nvCxnSpPr>
          <p:spPr>
            <a:xfrm>
              <a:off x="229270" y="44053"/>
              <a:ext cx="0" cy="7206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58DC806-0F36-4B94-837D-1A035BC6D3D5}"/>
              </a:ext>
            </a:extLst>
          </p:cNvPr>
          <p:cNvSpPr txBox="1"/>
          <p:nvPr/>
        </p:nvSpPr>
        <p:spPr>
          <a:xfrm>
            <a:off x="5621143" y="6352143"/>
            <a:ext cx="6123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 :  </a:t>
            </a:r>
            <a:r>
              <a:rPr lang="en-US" dirty="0" err="1"/>
              <a:t>Kementrian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, </a:t>
            </a:r>
            <a:r>
              <a:rPr lang="en-US" dirty="0" err="1"/>
              <a:t>Teknologi</a:t>
            </a:r>
            <a:r>
              <a:rPr lang="en-US" dirty="0"/>
              <a:t> dan Pendidikan Tinggi</a:t>
            </a:r>
            <a:endParaRPr lang="en-ID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755744-EACE-49D9-B425-71B5BA6B3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SG"/>
              <a:t>J.P GENTUR SUTAPA 2019</a:t>
            </a:r>
          </a:p>
        </p:txBody>
      </p:sp>
    </p:spTree>
    <p:extLst>
      <p:ext uri="{BB962C8B-B14F-4D97-AF65-F5344CB8AC3E}">
        <p14:creationId xmlns:p14="http://schemas.microsoft.com/office/powerpoint/2010/main" val="171058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2120</Words>
  <Application>Microsoft Office PowerPoint</Application>
  <PresentationFormat>Widescreen</PresentationFormat>
  <Paragraphs>513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Arial</vt:lpstr>
      <vt:lpstr>Arial Narrow</vt:lpstr>
      <vt:lpstr>Arial Rounded MT Bold</vt:lpstr>
      <vt:lpstr>Book Antiqua</vt:lpstr>
      <vt:lpstr>Calibri</vt:lpstr>
      <vt:lpstr>Calibri Light</vt:lpstr>
      <vt:lpstr>Century Gothic</vt:lpstr>
      <vt:lpstr>Helvetica</vt:lpstr>
      <vt:lpstr>Helvetica Light</vt:lpstr>
      <vt:lpstr>Lucida Bright</vt:lpstr>
      <vt:lpstr>Verdana</vt:lpstr>
      <vt:lpstr>Wingdings</vt:lpstr>
      <vt:lpstr>Wingdings 2</vt:lpstr>
      <vt:lpstr>Office Theme</vt:lpstr>
      <vt:lpstr>PENYUSUNAN DOKUMEN  SISTEM PENJAMINAN MUTU INTERNAL  </vt:lpstr>
      <vt:lpstr>        SUMBER MATERI DAN INSPIRASI</vt:lpstr>
      <vt:lpstr>5 LANGKAH STRATEGIS PENGEMBANGAN PERGURUAN TINGGI</vt:lpstr>
      <vt:lpstr>Self-Assessment (Gaps Analysis)</vt:lpstr>
      <vt:lpstr>PowerPoint Presentation</vt:lpstr>
      <vt:lpstr>PowerPoint Presentation</vt:lpstr>
      <vt:lpstr>KONTEKS INDONESIA</vt:lpstr>
      <vt:lpstr>PowerPoint Presentation</vt:lpstr>
      <vt:lpstr>PowerPoint Presentation</vt:lpstr>
      <vt:lpstr>BAGAIMANA  MENYUSUN DOKUMEN YANG BERDAYAGUNA TINGGI BAGI INSTITUSI </vt:lpstr>
      <vt:lpstr>PowerPoint Presentation</vt:lpstr>
      <vt:lpstr>DOKUMEN/BUKU KEBIJAKAN SPMI PT</vt:lpstr>
      <vt:lpstr>PowerPoint Presentation</vt:lpstr>
      <vt:lpstr>Laporan Kinerja Program Studi</vt:lpstr>
      <vt:lpstr>PowerPoint Presentation</vt:lpstr>
      <vt:lpstr>PowerPoint Presentation</vt:lpstr>
      <vt:lpstr>PowerPoint Presentation</vt:lpstr>
      <vt:lpstr>PowerPoint Presentation</vt:lpstr>
      <vt:lpstr>  AGAR PROSES PPEPP BERLANGSUNG DI SEGALA ASPEK MAKA PROSES TERSEBUT DIMASUKAN PADA STANDAR YANG DISUSUN  Contoh .  Standar  6 sarana dan prasarana penelitian   </vt:lpstr>
      <vt:lpstr>PowerPoint Presentation</vt:lpstr>
      <vt:lpstr>Ragam evaluasi Types of Evaluation</vt:lpstr>
      <vt:lpstr> MANFAAT INSTRUMEN EVALUASI DIRI </vt:lpstr>
      <vt:lpstr>INSTRUMEN EVALUASI DIRI </vt:lpstr>
      <vt:lpstr>Mengacu pada instrumen Eksternal misal BAN PT</vt:lpstr>
      <vt:lpstr>Assesment of the quality of a programme</vt:lpstr>
      <vt:lpstr>    Alternatif pembuatan instrument evaluasi diri    dengan Gradasi PPEPP</vt:lpstr>
      <vt:lpstr>PowerPoint Presentation</vt:lpstr>
      <vt:lpstr>PowerPoint Presentation</vt:lpstr>
      <vt:lpstr>ASSESSMENT IS DONE BY COLLECTING  AND MEASURING  OR ANALYZING DATA</vt:lpstr>
      <vt:lpstr>PowerPoint Presentation</vt:lpstr>
      <vt:lpstr>PowerPoint Presentation</vt:lpstr>
      <vt:lpstr>BAGAIMANA MELANGKAH  MENGEMBANGKAN MUTU</vt:lpstr>
      <vt:lpstr>DOKUMEN DASAR YANG PERLU DIKEMBANGKAN </vt:lpstr>
      <vt:lpstr>     TARIMAKASIH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Johanes Pramana Gentur Sutapa</dc:creator>
  <cp:lastModifiedBy>Johanes Pramana Gentur Sutapa</cp:lastModifiedBy>
  <cp:revision>15</cp:revision>
  <dcterms:created xsi:type="dcterms:W3CDTF">2019-12-03T05:51:07Z</dcterms:created>
  <dcterms:modified xsi:type="dcterms:W3CDTF">2019-12-03T07:11:37Z</dcterms:modified>
</cp:coreProperties>
</file>